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60" r:id="rId3"/>
    <p:sldId id="265" r:id="rId4"/>
    <p:sldId id="262" r:id="rId5"/>
    <p:sldId id="259" r:id="rId6"/>
    <p:sldId id="263" r:id="rId7"/>
    <p:sldId id="261" r:id="rId8"/>
    <p:sldId id="264" r:id="rId9"/>
    <p:sldId id="266" r:id="rId10"/>
    <p:sldId id="258" r:id="rId11"/>
    <p:sldId id="256" r:id="rId12"/>
    <p:sldId id="273" r:id="rId13"/>
    <p:sldId id="274" r:id="rId14"/>
    <p:sldId id="275" r:id="rId15"/>
    <p:sldId id="276" r:id="rId16"/>
    <p:sldId id="277" r:id="rId17"/>
    <p:sldId id="278" r:id="rId18"/>
    <p:sldId id="280" r:id="rId19"/>
    <p:sldId id="282" r:id="rId20"/>
    <p:sldId id="285" r:id="rId21"/>
    <p:sldId id="283" r:id="rId22"/>
    <p:sldId id="286" r:id="rId23"/>
    <p:sldId id="284" r:id="rId24"/>
    <p:sldId id="28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CC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52E8-5A8C-433A-BF41-64D17B5C7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B58AB2-DDCD-2CC5-627C-62DF210401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C3B00-97E5-2D83-234D-ABDBAC20D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DC84F-D34D-71BE-9736-4B8969B38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73339-D5CC-5D69-B325-D57755C1B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475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F2FB-299E-FA0E-880A-5111F76DC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9FF32A-653C-3CAF-AD75-B40C959AC0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3B840-90DC-238B-2D0B-8BA73AD52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B1421-8D30-39B2-7A69-317274AB5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790BA-A104-54AF-4AC1-CF9656C3F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041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570F7B-0F59-76B5-18AC-FE40805EEE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15D93D-1972-3E6F-5253-0DED73D7B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34482-0A1C-1D75-47CB-192CC1939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69B0A-94FD-9E72-E59A-084597C24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0F0FE-E398-0729-314D-F26DD4081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960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50DB9-4FB1-7299-70E2-90707B014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40D4C-96F3-BB4C-75AA-ADA27277A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2234C-4ED8-6776-7896-87A1E09DA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6430E-AD47-4F68-3F91-6533D0824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31F88-5E9B-9330-4839-297E1A4FD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37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89AEC-245D-8724-E9DA-B1212CDB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D79E4-A708-E96C-08F2-D3E415A76D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68696-443E-C065-B08C-33B250DD8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A4E36-B56A-33A8-0BAA-E9C0AB033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DCFDB-9862-2BC6-D500-22BB4931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130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C829F-E6A0-2E99-9C31-F74B472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B0A94-F8EB-99DB-ABAE-1E3094B13A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B13802-0333-DC14-E466-58279D183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89AA7-E124-83F4-4024-6C3274B4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B61A5-5716-52E6-1587-5C0520A82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4EF4B-13F2-9412-1BCF-954A6E236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738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E076F-FE48-72D9-6968-35AB30FF9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10192-BD02-028E-68F2-1F5CBEC6E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4715DE-8CED-6E32-93C8-80C40EE445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742781-6602-28E7-D2FF-BBE4DD97A6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73F28-2107-A7E8-C57A-8CC2382608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5D7A70-6184-C968-830A-05ACFB7EC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AECCDD-2852-99B6-06E2-1C33F7209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A0585E-A963-455D-D389-3B8588744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49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ECD9A-AC5C-FC91-6679-9F347B82D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12FE9A-7CB1-066D-81D9-B012DC3FC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52D501-48AF-41C8-7A84-0E957EA03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D48E42-51A0-132C-FBB3-73AC16E31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401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821F4-6B67-2E15-B554-686300529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C6F5B9-41EA-727D-9C70-AEC672B0B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70EF19-967E-8B4F-5836-3956A5BCC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1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E264E-99B7-FC47-D59A-DD74DCFAF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1B676-113E-3233-89CB-9E5E08994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C38299-8B04-B760-6129-6EE0A13AD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A603B-E53A-9A89-E81F-24880BBF0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107C1-99CD-AAA9-F219-756B2F633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84B21-C73C-B504-8A73-2576D7F05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610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BBAEB-5DCA-8E38-B18F-0E14B0C3F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F44762-2B4D-D207-0543-F33C33C7F9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0A0FF1-2FE9-038E-1C26-CB196A731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04E28-61CE-3D7B-0EAC-739AB9733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257B2-A31B-2BEC-6E1E-AEEB5CA90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6F5D7-ACD4-9863-9CB4-0CA985D02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63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B026E0-F3BF-9D56-2D80-2AACEABCA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51F358-10B2-16D6-06F0-6F5E9064D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298AB-A38C-971B-8ECA-9D51DB116D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3AE67-5E2A-42D3-8578-BE363B0F045E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B9B2E-FD10-35D4-4F72-28A73CF448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33364-A04A-F6F2-CAC2-1826F6E7D5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F8446-734C-440D-87AD-D5FF9CC8A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61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D71681-4FEE-65C3-32D3-94D463856F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5807" y="395150"/>
            <a:ext cx="4008506" cy="2825129"/>
          </a:xfrm>
        </p:spPr>
        <p:txBody>
          <a:bodyPr>
            <a:normAutofit/>
          </a:bodyPr>
          <a:lstStyle/>
          <a:p>
            <a:r>
              <a:rPr lang="en-US" sz="6000" b="1">
                <a:solidFill>
                  <a:srgbClr val="FF66CC"/>
                </a:solidFill>
                <a:latin typeface="Aptos Display" panose="020B0004020202020204" pitchFamily="34" charset="0"/>
              </a:rPr>
              <a:t>Customer Experience Analysis</a:t>
            </a:r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BD350777-7EEB-81D7-1143-362A6EC11E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49"/>
          <a:stretch>
            <a:fillRect/>
          </a:stretch>
        </p:blipFill>
        <p:spPr bwMode="auto">
          <a:xfrm>
            <a:off x="8103141" y="0"/>
            <a:ext cx="443905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71CBFC-C3DD-3085-8E6E-B22D97BED37E}"/>
              </a:ext>
            </a:extLst>
          </p:cNvPr>
          <p:cNvSpPr txBox="1"/>
          <p:nvPr/>
        </p:nvSpPr>
        <p:spPr>
          <a:xfrm>
            <a:off x="1742099" y="4329645"/>
            <a:ext cx="636104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/>
              <a:t>Mohammad Sadegh Mirshamsi</a:t>
            </a:r>
            <a:br>
              <a:rPr lang="en-US"/>
            </a:br>
            <a:r>
              <a:rPr lang="en-US" i="1"/>
              <a:t>Junior Data Analyst</a:t>
            </a:r>
            <a:endParaRPr lang="en-US"/>
          </a:p>
          <a:p>
            <a:pPr algn="ctr"/>
            <a:r>
              <a:rPr lang="en-US"/>
              <a:t>October 2025</a:t>
            </a:r>
            <a:br>
              <a:rPr lang="en-US"/>
            </a:br>
            <a:r>
              <a:rPr lang="en-US" b="1"/>
              <a:t>Contact:</a:t>
            </a:r>
            <a:r>
              <a:rPr lang="en-US"/>
              <a:t> msmmirshamsi@gmail.com</a:t>
            </a:r>
          </a:p>
          <a:p>
            <a:pPr algn="l">
              <a:buNone/>
            </a:pPr>
            <a:endParaRPr lang="en-US" b="0" i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342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25241-78E3-24BB-CB08-5706F94CE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935" y="87549"/>
            <a:ext cx="4002797" cy="1089498"/>
          </a:xfrm>
        </p:spPr>
        <p:txBody>
          <a:bodyPr>
            <a:normAutofit/>
          </a:bodyPr>
          <a:lstStyle/>
          <a:p>
            <a:r>
              <a:rPr lang="en-US" sz="5400" b="1">
                <a:solidFill>
                  <a:srgbClr val="FF99CC"/>
                </a:solidFill>
                <a:latin typeface="Aptos Display" panose="020B0004020202020204" pitchFamily="34" charset="0"/>
              </a:rPr>
              <a:t>Data Gaps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12D443-7C19-28AF-41D2-4A8CA2600AB2}"/>
              </a:ext>
            </a:extLst>
          </p:cNvPr>
          <p:cNvSpPr txBox="1"/>
          <p:nvPr/>
        </p:nvSpPr>
        <p:spPr>
          <a:xfrm>
            <a:off x="1724227" y="1595655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6DDD6431-FBE0-047D-0CCF-62AA17820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1048" y="1530989"/>
            <a:ext cx="4236752" cy="2000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latin typeface="Aptos Display" panose="020B0004020202020204" pitchFamily="34" charset="0"/>
              </a:rPr>
              <a:t>Customer Demographics</a:t>
            </a:r>
            <a:endParaRPr lang="fa-IR" sz="2800" b="1">
              <a:latin typeface="Aptos Display" panose="020B00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</a:rPr>
              <a:t>Age</a:t>
            </a:r>
            <a:endParaRPr kumimoji="0" lang="fa-IR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ptos Display" panose="020B00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>
                <a:latin typeface="Aptos Display" panose="020B0004020202020204" pitchFamily="34" charset="0"/>
              </a:rPr>
              <a:t>Gender</a:t>
            </a:r>
            <a:endParaRPr lang="fa-IR" sz="2400">
              <a:latin typeface="Aptos Display" panose="020B00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>
                <a:latin typeface="Aptos Display" panose="020B0004020202020204" pitchFamily="34" charset="0"/>
              </a:rPr>
              <a:t>Customer Segment</a:t>
            </a:r>
            <a:endParaRPr lang="fa-IR" altLang="en-US" sz="2400">
              <a:latin typeface="Aptos Display" panose="020B00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</a:rPr>
              <a:t> location</a:t>
            </a:r>
            <a:endParaRPr lang="fa-IR" altLang="en-US" sz="2400">
              <a:latin typeface="Aptos Display" panose="020B00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C3ED3E-6EB8-9193-F6B9-08E56E97C5B2}"/>
              </a:ext>
            </a:extLst>
          </p:cNvPr>
          <p:cNvSpPr txBox="1"/>
          <p:nvPr/>
        </p:nvSpPr>
        <p:spPr>
          <a:xfrm>
            <a:off x="6427580" y="1530989"/>
            <a:ext cx="4530656" cy="243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latin typeface="Aptos Display" panose="020B0004020202020204" pitchFamily="34" charset="0"/>
              </a:rPr>
              <a:t>Agent Details</a:t>
            </a:r>
            <a:r>
              <a:rPr lang="en-US" sz="2800">
                <a:latin typeface="Aptos Display" panose="020B0004020202020204" pitchFamily="34" charset="0"/>
              </a:rPr>
              <a:t> </a:t>
            </a:r>
            <a:endParaRPr lang="fa-IR" sz="2800"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Aptos Display" panose="020B0004020202020204" pitchFamily="34" charset="0"/>
              </a:rPr>
              <a:t>Agent ID</a:t>
            </a:r>
            <a:endParaRPr lang="fa-IR" sz="2400"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Aptos Display" panose="020B0004020202020204" pitchFamily="34" charset="0"/>
              </a:rPr>
              <a:t> Team</a:t>
            </a:r>
            <a:endParaRPr lang="fa-IR" sz="2400"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Aptos Display" panose="020B0004020202020204" pitchFamily="34" charset="0"/>
              </a:rPr>
              <a:t>Experience Level</a:t>
            </a:r>
            <a:endParaRPr lang="fa-IR" sz="2400"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Aptos Display" panose="020B0004020202020204" pitchFamily="34" charset="0"/>
              </a:rPr>
              <a:t> Performance Metrics</a:t>
            </a:r>
            <a:endParaRPr lang="fa-IR" sz="2400"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Aptos Display" panose="020B0004020202020204" pitchFamily="34" charset="0"/>
              </a:rPr>
              <a:t>Resolution Efficiency</a:t>
            </a: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EC1A73FA-A16B-4698-02DC-3A9F48167D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1048" y="4328703"/>
            <a:ext cx="3531980" cy="2277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  <a:cs typeface="B Nazanin" panose="00000400000000000000" pitchFamily="2" charset="-78"/>
              </a:rPr>
              <a:t>Resolution Outcome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  <a:cs typeface="B Nazanin" panose="00000400000000000000" pitchFamily="2" charset="-78"/>
              </a:rPr>
              <a:t> </a:t>
            </a:r>
            <a:endParaRPr lang="fa-IR" altLang="en-US" sz="2800">
              <a:latin typeface="Aptos Display" panose="020B0004020202020204" pitchFamily="34" charset="0"/>
              <a:cs typeface="B Nazanin" panose="00000400000000000000" pitchFamily="2" charset="-78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  <a:cs typeface="B Nazanin" panose="00000400000000000000" pitchFamily="2" charset="-78"/>
              </a:rPr>
              <a:t>Issue Resolved</a:t>
            </a:r>
            <a:endParaRPr lang="fa-IR" altLang="en-US" sz="2400">
              <a:latin typeface="Aptos Display" panose="020B0004020202020204" pitchFamily="34" charset="0"/>
              <a:cs typeface="B Nazanin" panose="00000400000000000000" pitchFamily="2" charset="-78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  <a:cs typeface="B Nazanin" panose="00000400000000000000" pitchFamily="2" charset="-78"/>
              </a:rPr>
              <a:t>Follow-Up Needed</a:t>
            </a:r>
            <a:endParaRPr lang="fa-IR" altLang="en-US" sz="2400">
              <a:latin typeface="Aptos Display" panose="020B0004020202020204" pitchFamily="34" charset="0"/>
              <a:cs typeface="B Nazanin" panose="00000400000000000000" pitchFamily="2" charset="-78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  <a:cs typeface="B Nazanin" panose="00000400000000000000" pitchFamily="2" charset="-78"/>
              </a:rPr>
              <a:t>Escalation Rate</a:t>
            </a:r>
            <a:endParaRPr lang="fa-IR" altLang="en-US" sz="2400">
              <a:latin typeface="Aptos Display" panose="020B0004020202020204" pitchFamily="34" charset="0"/>
              <a:cs typeface="B Nazanin" panose="00000400000000000000" pitchFamily="2" charset="-78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  <a:cs typeface="B Nazanin" panose="00000400000000000000" pitchFamily="2" charset="-78"/>
              </a:rPr>
              <a:t>First Contact Resolution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70006028-0F4F-FBA5-CC39-6C8D82EAB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7580" y="4297926"/>
            <a:ext cx="4349474" cy="2339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</a:rPr>
              <a:t>Customer History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</a:rPr>
              <a:t> </a:t>
            </a:r>
            <a:endParaRPr lang="fa-IR" altLang="en-US" sz="2800">
              <a:latin typeface="Aptos Display" panose="020B00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</a:rPr>
              <a:t>Total Past Interactions</a:t>
            </a:r>
            <a:endParaRPr kumimoji="0" lang="fa-IR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ptos Display" panose="020B00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</a:rPr>
              <a:t> Loyalty Level</a:t>
            </a:r>
            <a:endParaRPr lang="fa-IR" altLang="en-US" sz="2400">
              <a:latin typeface="Aptos Display" panose="020B00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</a:rPr>
              <a:t>Retention Metrics</a:t>
            </a:r>
            <a:endParaRPr lang="fa-IR" altLang="en-US" sz="2400">
              <a:latin typeface="Aptos Display" panose="020B00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ptos Display" panose="020B0004020202020204" pitchFamily="34" charset="0"/>
              </a:rPr>
              <a:t>Frequency of Complaints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ptos Display" panose="020B0004020202020204" pitchFamily="34" charset="0"/>
            </a:endParaRPr>
          </a:p>
        </p:txBody>
      </p:sp>
      <p:pic>
        <p:nvPicPr>
          <p:cNvPr id="5127" name="Picture 7">
            <a:extLst>
              <a:ext uri="{FF2B5EF4-FFF2-40B4-BE49-F238E27FC236}">
                <a16:creationId xmlns:a16="http://schemas.microsoft.com/office/drawing/2014/main" id="{47DB7437-9AAD-A94A-1BD3-3813AB01B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3193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3366841-AAD3-D772-BB52-BB0459F57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162" y="1512226"/>
            <a:ext cx="6667821" cy="54235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44F0F7-EAB3-5CA5-FE48-BC70597B28CE}"/>
              </a:ext>
            </a:extLst>
          </p:cNvPr>
          <p:cNvSpPr txBox="1"/>
          <p:nvPr/>
        </p:nvSpPr>
        <p:spPr>
          <a:xfrm>
            <a:off x="801414" y="223073"/>
            <a:ext cx="51118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>
                <a:solidFill>
                  <a:srgbClr val="FF99CC"/>
                </a:solidFill>
              </a:rPr>
              <a:t>Key Insights</a:t>
            </a:r>
            <a:endParaRPr lang="en-US" sz="5400" b="1">
              <a:solidFill>
                <a:srgbClr val="FF99CC"/>
              </a:solidFill>
              <a:latin typeface="Aptos Display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9EE572-64A7-552C-6A8E-8F9B33049ADD}"/>
              </a:ext>
            </a:extLst>
          </p:cNvPr>
          <p:cNvSpPr txBox="1"/>
          <p:nvPr/>
        </p:nvSpPr>
        <p:spPr>
          <a:xfrm>
            <a:off x="5270963" y="223073"/>
            <a:ext cx="55461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Insight 1: Relationship Between Resolution Time and Customer Satisfaction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E5574AB-8337-599C-699D-6D9B7E19C10A}"/>
              </a:ext>
            </a:extLst>
          </p:cNvPr>
          <p:cNvSpPr/>
          <p:nvPr/>
        </p:nvSpPr>
        <p:spPr>
          <a:xfrm>
            <a:off x="2102608" y="3429000"/>
            <a:ext cx="1942663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 fontAlgn="base"/>
            <a:r>
              <a:rPr lang="en-US" sz="2800" b="1">
                <a:latin typeface="Aptos Display" panose="020B0004020202020204" pitchFamily="34" charset="0"/>
              </a:rPr>
              <a:t>0.138</a:t>
            </a:r>
          </a:p>
          <a:p>
            <a:pPr algn="ctr" rtl="1" fontAlgn="base"/>
            <a:r>
              <a:rPr lang="en-US" sz="2000">
                <a:latin typeface="Aptos Display" panose="020B0004020202020204" pitchFamily="34" charset="0"/>
              </a:rPr>
              <a:t>Pearson 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BBA88CB-F54A-7AD3-196E-64C198132CB4}"/>
              </a:ext>
            </a:extLst>
          </p:cNvPr>
          <p:cNvSpPr/>
          <p:nvPr/>
        </p:nvSpPr>
        <p:spPr>
          <a:xfrm>
            <a:off x="2102608" y="2014424"/>
            <a:ext cx="1942663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 fontAlgn="base"/>
            <a:r>
              <a:rPr lang="el-GR" sz="2800" b="1"/>
              <a:t>0.141</a:t>
            </a:r>
            <a:endParaRPr lang="en-US" sz="2800"/>
          </a:p>
          <a:p>
            <a:pPr algn="ctr" rtl="1" fontAlgn="base"/>
            <a:r>
              <a:rPr lang="en-US" sz="2000"/>
              <a:t>Spearman</a:t>
            </a:r>
            <a:endParaRPr lang="el-GR" sz="280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C8A5234-6B92-C052-5FF7-8DD170FC635C}"/>
              </a:ext>
            </a:extLst>
          </p:cNvPr>
          <p:cNvSpPr/>
          <p:nvPr/>
        </p:nvSpPr>
        <p:spPr>
          <a:xfrm>
            <a:off x="2102608" y="4843576"/>
            <a:ext cx="1942663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/>
              <a:t>0.0464</a:t>
            </a:r>
            <a:endParaRPr lang="en-US" sz="2800"/>
          </a:p>
          <a:p>
            <a:pPr algn="ctr"/>
            <a:r>
              <a:rPr lang="en-US" sz="2000"/>
              <a:t>p-value</a:t>
            </a:r>
            <a:r>
              <a:rPr lang="en-US" sz="2800"/>
              <a:t> </a:t>
            </a: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53D1D598-D9BA-808D-1F5D-F99CAA3EF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83346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84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73F3E-9552-5DE2-5900-3887548F8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A22A583-E5D1-BA38-A924-DAB82CDCC355}"/>
              </a:ext>
            </a:extLst>
          </p:cNvPr>
          <p:cNvSpPr txBox="1"/>
          <p:nvPr/>
        </p:nvSpPr>
        <p:spPr>
          <a:xfrm>
            <a:off x="801414" y="223073"/>
            <a:ext cx="51118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>
                <a:solidFill>
                  <a:srgbClr val="FF99CC"/>
                </a:solidFill>
              </a:rPr>
              <a:t>Key Insights</a:t>
            </a:r>
            <a:endParaRPr lang="en-US" sz="5400" b="1">
              <a:solidFill>
                <a:srgbClr val="FF99CC"/>
              </a:solidFill>
              <a:latin typeface="Aptos Display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DECF13-4935-C795-E65A-07632C972DDD}"/>
              </a:ext>
            </a:extLst>
          </p:cNvPr>
          <p:cNvSpPr txBox="1"/>
          <p:nvPr/>
        </p:nvSpPr>
        <p:spPr>
          <a:xfrm>
            <a:off x="5270963" y="223073"/>
            <a:ext cx="55461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Insight 2: Issue Type and Its Impact on Customer Satisfaction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33588C3-430A-E36E-BA50-36818D1BF73F}"/>
              </a:ext>
            </a:extLst>
          </p:cNvPr>
          <p:cNvSpPr/>
          <p:nvPr/>
        </p:nvSpPr>
        <p:spPr>
          <a:xfrm>
            <a:off x="1860292" y="3277423"/>
            <a:ext cx="1942663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/>
              <a:t>0.1031 </a:t>
            </a:r>
            <a:endParaRPr lang="fa-IR" sz="2800" b="1"/>
          </a:p>
          <a:p>
            <a:pPr algn="ctr"/>
            <a:r>
              <a:rPr lang="en-US" sz="2000"/>
              <a:t>p-value</a:t>
            </a:r>
            <a:r>
              <a:rPr lang="en-US" sz="280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9762C1-C13E-3C79-F7F5-2FA571B643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156" y="1935804"/>
            <a:ext cx="7777150" cy="4280046"/>
          </a:xfrm>
          <a:prstGeom prst="rect">
            <a:avLst/>
          </a:prstGeom>
        </p:spPr>
      </p:pic>
      <p:pic>
        <p:nvPicPr>
          <p:cNvPr id="16386" name="Picture 2">
            <a:extLst>
              <a:ext uri="{FF2B5EF4-FFF2-40B4-BE49-F238E27FC236}">
                <a16:creationId xmlns:a16="http://schemas.microsoft.com/office/drawing/2014/main" id="{AAC9A0ED-515B-BA53-43E4-0083E6BBE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15850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7613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87264B-D2AA-D7CA-73D0-CD219505B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CEF2F32-6C57-BC89-0E74-75DFDD5918BA}"/>
              </a:ext>
            </a:extLst>
          </p:cNvPr>
          <p:cNvSpPr txBox="1"/>
          <p:nvPr/>
        </p:nvSpPr>
        <p:spPr>
          <a:xfrm>
            <a:off x="801414" y="223073"/>
            <a:ext cx="51118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>
                <a:solidFill>
                  <a:srgbClr val="FF99CC"/>
                </a:solidFill>
              </a:rPr>
              <a:t>Key Insights</a:t>
            </a:r>
            <a:endParaRPr lang="en-US" sz="5400" b="1">
              <a:solidFill>
                <a:srgbClr val="FF99CC"/>
              </a:solidFill>
              <a:latin typeface="Aptos Display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D53E2F-180C-C2B2-DCDA-F1923FF325D5}"/>
              </a:ext>
            </a:extLst>
          </p:cNvPr>
          <p:cNvSpPr txBox="1"/>
          <p:nvPr/>
        </p:nvSpPr>
        <p:spPr>
          <a:xfrm>
            <a:off x="5270963" y="223073"/>
            <a:ext cx="55461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Insight 3: Communication Channel Preferences by Issue Type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195DDF4-ED61-A901-D0A0-8438BCB1FF9A}"/>
              </a:ext>
            </a:extLst>
          </p:cNvPr>
          <p:cNvSpPr/>
          <p:nvPr/>
        </p:nvSpPr>
        <p:spPr>
          <a:xfrm>
            <a:off x="1874008" y="2937753"/>
            <a:ext cx="1942663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/>
              <a:t>0</a:t>
            </a:r>
            <a:r>
              <a:rPr lang="fa-IR" sz="2800" b="1"/>
              <a:t>.7</a:t>
            </a:r>
            <a:endParaRPr lang="en-US" sz="2800"/>
          </a:p>
          <a:p>
            <a:pPr algn="ctr"/>
            <a:r>
              <a:rPr lang="en-US" sz="2000"/>
              <a:t>p-value</a:t>
            </a:r>
            <a:r>
              <a:rPr lang="en-US" sz="280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E082D0-43A7-2B20-3EFB-02B1E3884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072" y="1706311"/>
            <a:ext cx="7697317" cy="4618390"/>
          </a:xfrm>
          <a:prstGeom prst="rect">
            <a:avLst/>
          </a:prstGeom>
        </p:spPr>
      </p:pic>
      <p:pic>
        <p:nvPicPr>
          <p:cNvPr id="15362" name="Picture 2">
            <a:extLst>
              <a:ext uri="{FF2B5EF4-FFF2-40B4-BE49-F238E27FC236}">
                <a16:creationId xmlns:a16="http://schemas.microsoft.com/office/drawing/2014/main" id="{0BB342BC-15A8-4768-7AD1-3680BF0ED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9" y="6061751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5396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55630-C70A-9D2C-270F-102A99A1F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9F9F9A6-B44A-7E60-0857-410314082074}"/>
              </a:ext>
            </a:extLst>
          </p:cNvPr>
          <p:cNvSpPr txBox="1"/>
          <p:nvPr/>
        </p:nvSpPr>
        <p:spPr>
          <a:xfrm>
            <a:off x="801414" y="223073"/>
            <a:ext cx="51118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>
                <a:solidFill>
                  <a:srgbClr val="FF99CC"/>
                </a:solidFill>
              </a:rPr>
              <a:t>Key Insights</a:t>
            </a:r>
            <a:endParaRPr lang="en-US" sz="5400" b="1">
              <a:solidFill>
                <a:srgbClr val="FF99CC"/>
              </a:solidFill>
              <a:latin typeface="Aptos Display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1B868-B44F-2637-5F40-14999F5E233F}"/>
              </a:ext>
            </a:extLst>
          </p:cNvPr>
          <p:cNvSpPr txBox="1"/>
          <p:nvPr/>
        </p:nvSpPr>
        <p:spPr>
          <a:xfrm>
            <a:off x="5368240" y="453905"/>
            <a:ext cx="55461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Insight 4: Resolution Time by Issue Type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E6DCD82-109E-C30A-9B4F-B1315A3EAC5E}"/>
              </a:ext>
            </a:extLst>
          </p:cNvPr>
          <p:cNvSpPr/>
          <p:nvPr/>
        </p:nvSpPr>
        <p:spPr>
          <a:xfrm>
            <a:off x="1120463" y="3176081"/>
            <a:ext cx="1942663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/>
              <a:t>0.10</a:t>
            </a:r>
            <a:r>
              <a:rPr lang="fa-IR" sz="2800" b="1"/>
              <a:t>6</a:t>
            </a:r>
            <a:r>
              <a:rPr lang="en-US" sz="2800" b="1"/>
              <a:t> </a:t>
            </a:r>
            <a:endParaRPr lang="fa-IR" sz="2800" b="1"/>
          </a:p>
          <a:p>
            <a:pPr algn="ctr"/>
            <a:r>
              <a:rPr lang="en-US" sz="2000"/>
              <a:t>p-value</a:t>
            </a:r>
            <a:r>
              <a:rPr lang="en-US" sz="280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5A97E3-6779-FA9B-ABA8-244D571F1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114" y="1603496"/>
            <a:ext cx="8394970" cy="4551725"/>
          </a:xfrm>
          <a:prstGeom prst="rect">
            <a:avLst/>
          </a:prstGeom>
        </p:spPr>
      </p:pic>
      <p:pic>
        <p:nvPicPr>
          <p:cNvPr id="14338" name="Picture 2">
            <a:extLst>
              <a:ext uri="{FF2B5EF4-FFF2-40B4-BE49-F238E27FC236}">
                <a16:creationId xmlns:a16="http://schemas.microsoft.com/office/drawing/2014/main" id="{902587AF-2DF4-511D-3F61-F02151C34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55221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563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609F9-1307-A273-CAEB-75A067DBC2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051AE9B-F614-E89B-8311-DC827BBFD63A}"/>
              </a:ext>
            </a:extLst>
          </p:cNvPr>
          <p:cNvSpPr txBox="1"/>
          <p:nvPr/>
        </p:nvSpPr>
        <p:spPr>
          <a:xfrm>
            <a:off x="801414" y="223073"/>
            <a:ext cx="51118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>
                <a:solidFill>
                  <a:srgbClr val="FF99CC"/>
                </a:solidFill>
              </a:rPr>
              <a:t>Key Insights</a:t>
            </a:r>
            <a:endParaRPr lang="en-US" sz="5400" b="1">
              <a:solidFill>
                <a:srgbClr val="FF99CC"/>
              </a:solidFill>
              <a:latin typeface="Aptos Display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2F2A2A-1729-3FE0-A424-78FC595792F9}"/>
              </a:ext>
            </a:extLst>
          </p:cNvPr>
          <p:cNvSpPr txBox="1"/>
          <p:nvPr/>
        </p:nvSpPr>
        <p:spPr>
          <a:xfrm>
            <a:off x="5270963" y="223073"/>
            <a:ext cx="55461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Insight 5: Resolution Time by Communication Channel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5975991-7EC8-4498-A427-1B035C3B44FA}"/>
              </a:ext>
            </a:extLst>
          </p:cNvPr>
          <p:cNvSpPr/>
          <p:nvPr/>
        </p:nvSpPr>
        <p:spPr>
          <a:xfrm>
            <a:off x="1753288" y="3211851"/>
            <a:ext cx="1942663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/>
              <a:t>0.</a:t>
            </a:r>
            <a:r>
              <a:rPr lang="fa-IR" sz="2800" b="1"/>
              <a:t>65</a:t>
            </a:r>
            <a:r>
              <a:rPr lang="en-US" sz="2800" b="1"/>
              <a:t> </a:t>
            </a:r>
            <a:endParaRPr lang="fa-IR" sz="2800" b="1"/>
          </a:p>
          <a:p>
            <a:pPr algn="ctr"/>
            <a:r>
              <a:rPr lang="en-US" sz="2000"/>
              <a:t>p-value</a:t>
            </a:r>
            <a:r>
              <a:rPr lang="en-US" sz="280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FAA4A2-264C-B3D4-A7A3-0E89CC758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471" y="1773040"/>
            <a:ext cx="6927716" cy="4156629"/>
          </a:xfrm>
          <a:prstGeom prst="rect">
            <a:avLst/>
          </a:prstGeom>
        </p:spPr>
      </p:pic>
      <p:pic>
        <p:nvPicPr>
          <p:cNvPr id="13314" name="Picture 2">
            <a:extLst>
              <a:ext uri="{FF2B5EF4-FFF2-40B4-BE49-F238E27FC236}">
                <a16:creationId xmlns:a16="http://schemas.microsoft.com/office/drawing/2014/main" id="{F5F8BA66-3507-FE66-9A3D-C56120419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301" y="6129844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7273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01A1D8-1CB8-87F5-C0A6-750C06F87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35880B2-20E0-4B9C-7C18-599A849AC7DC}"/>
              </a:ext>
            </a:extLst>
          </p:cNvPr>
          <p:cNvSpPr txBox="1"/>
          <p:nvPr/>
        </p:nvSpPr>
        <p:spPr>
          <a:xfrm>
            <a:off x="801414" y="223073"/>
            <a:ext cx="51118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>
                <a:solidFill>
                  <a:srgbClr val="FF99CC"/>
                </a:solidFill>
              </a:rPr>
              <a:t>Key Insights</a:t>
            </a:r>
            <a:endParaRPr lang="en-US" sz="5400" b="1">
              <a:solidFill>
                <a:srgbClr val="FF99CC"/>
              </a:solidFill>
              <a:latin typeface="Aptos Display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2DDFB5-3D3D-CFF5-C78F-BBB74E5F92EE}"/>
              </a:ext>
            </a:extLst>
          </p:cNvPr>
          <p:cNvSpPr txBox="1"/>
          <p:nvPr/>
        </p:nvSpPr>
        <p:spPr>
          <a:xfrm>
            <a:off x="5270963" y="223073"/>
            <a:ext cx="55461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Insight 6: Distribution of Issue Types and Channels Across Weekdays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385D1F-F1B4-BDD0-25DD-8553F7B0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073" y="1877517"/>
            <a:ext cx="5800928" cy="35261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0D3158-4220-04A6-5CCB-B06B09C948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3080"/>
            <a:ext cx="6358073" cy="4275899"/>
          </a:xfrm>
          <a:prstGeom prst="rect">
            <a:avLst/>
          </a:prstGeom>
        </p:spPr>
      </p:pic>
      <p:pic>
        <p:nvPicPr>
          <p:cNvPr id="12290" name="Picture 2">
            <a:extLst>
              <a:ext uri="{FF2B5EF4-FFF2-40B4-BE49-F238E27FC236}">
                <a16:creationId xmlns:a16="http://schemas.microsoft.com/office/drawing/2014/main" id="{E987B904-23F6-7B61-0742-FF2E3CE47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61751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4499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78D22D-513B-FA4A-C45A-5E805F232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B6ECA64-7929-0D7D-B357-3E69706EE1C3}"/>
              </a:ext>
            </a:extLst>
          </p:cNvPr>
          <p:cNvSpPr txBox="1"/>
          <p:nvPr/>
        </p:nvSpPr>
        <p:spPr>
          <a:xfrm>
            <a:off x="801414" y="223073"/>
            <a:ext cx="51118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>
                <a:solidFill>
                  <a:srgbClr val="FF99CC"/>
                </a:solidFill>
              </a:rPr>
              <a:t>Key Insights</a:t>
            </a:r>
            <a:endParaRPr lang="en-US" sz="5400" b="1">
              <a:solidFill>
                <a:srgbClr val="FF99CC"/>
              </a:solidFill>
              <a:latin typeface="Aptos Display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4C14DD-5065-4FA8-60B1-A9DA87E0385A}"/>
              </a:ext>
            </a:extLst>
          </p:cNvPr>
          <p:cNvSpPr txBox="1"/>
          <p:nvPr/>
        </p:nvSpPr>
        <p:spPr>
          <a:xfrm>
            <a:off x="5213312" y="268496"/>
            <a:ext cx="55461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Insight 7: Customer Segmentation by Satisfaction and Response Speed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6EF6F7-EE6D-183E-1D35-784F9B609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69" y="1389596"/>
            <a:ext cx="7476294" cy="4992408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969E222A-FD9F-9CC3-7FDC-51F0D3B5C1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0563" y="3170923"/>
            <a:ext cx="840815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933A96B-C274-392D-BF14-0C55FE2D0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9559985"/>
              </p:ext>
            </p:extLst>
          </p:nvPr>
        </p:nvGraphicFramePr>
        <p:xfrm>
          <a:off x="7986409" y="1741224"/>
          <a:ext cx="3784059" cy="392719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643974">
                  <a:extLst>
                    <a:ext uri="{9D8B030D-6E8A-4147-A177-3AD203B41FA5}">
                      <a16:colId xmlns:a16="http://schemas.microsoft.com/office/drawing/2014/main" val="1215863341"/>
                    </a:ext>
                  </a:extLst>
                </a:gridCol>
                <a:gridCol w="632298">
                  <a:extLst>
                    <a:ext uri="{9D8B030D-6E8A-4147-A177-3AD203B41FA5}">
                      <a16:colId xmlns:a16="http://schemas.microsoft.com/office/drawing/2014/main" val="994041568"/>
                    </a:ext>
                  </a:extLst>
                </a:gridCol>
                <a:gridCol w="642025">
                  <a:extLst>
                    <a:ext uri="{9D8B030D-6E8A-4147-A177-3AD203B41FA5}">
                      <a16:colId xmlns:a16="http://schemas.microsoft.com/office/drawing/2014/main" val="776480930"/>
                    </a:ext>
                  </a:extLst>
                </a:gridCol>
                <a:gridCol w="865762">
                  <a:extLst>
                    <a:ext uri="{9D8B030D-6E8A-4147-A177-3AD203B41FA5}">
                      <a16:colId xmlns:a16="http://schemas.microsoft.com/office/drawing/2014/main" val="3008982760"/>
                    </a:ext>
                  </a:extLst>
                </a:gridCol>
              </a:tblGrid>
              <a:tr h="773820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sz="1600" b="1">
                          <a:latin typeface="Aptos Display" panose="020B0004020202020204" pitchFamily="34" charset="0"/>
                        </a:rPr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0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1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2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7071349"/>
                  </a:ext>
                </a:extLst>
              </a:tr>
              <a:tr h="773820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sz="1600" b="1">
                          <a:latin typeface="Aptos Display" panose="020B0004020202020204" pitchFamily="34" charset="0"/>
                        </a:rPr>
                        <a:t>Res.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61.03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63.09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57.07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8348010"/>
                  </a:ext>
                </a:extLst>
              </a:tr>
              <a:tr h="831915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sz="1600" b="1">
                          <a:latin typeface="Aptos Display" panose="020B0004020202020204" pitchFamily="34" charset="0"/>
                        </a:rPr>
                        <a:t>Customers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74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65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61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779901"/>
                  </a:ext>
                </a:extLst>
              </a:tr>
              <a:tr h="773820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sz="1600" b="1">
                          <a:latin typeface="Aptos Display" panose="020B0004020202020204" pitchFamily="34" charset="0"/>
                        </a:rPr>
                        <a:t>Avg.Interactions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1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1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1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1276201"/>
                  </a:ext>
                </a:extLst>
              </a:tr>
              <a:tr h="773820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sz="1600" b="1">
                          <a:latin typeface="Aptos Display" panose="020B0004020202020204" pitchFamily="34" charset="0"/>
                        </a:rPr>
                        <a:t>Satisfaction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3.24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3.05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fa-IR" sz="1400"/>
                        <a:t>3.07</a:t>
                      </a:r>
                      <a:endParaRPr lang="en-US" sz="1400">
                        <a:latin typeface="Aptos Display" panose="020B00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390123"/>
                  </a:ext>
                </a:extLst>
              </a:tr>
            </a:tbl>
          </a:graphicData>
        </a:graphic>
      </p:graphicFrame>
      <p:pic>
        <p:nvPicPr>
          <p:cNvPr id="11268" name="Picture 4">
            <a:extLst>
              <a:ext uri="{FF2B5EF4-FFF2-40B4-BE49-F238E27FC236}">
                <a16:creationId xmlns:a16="http://schemas.microsoft.com/office/drawing/2014/main" id="{791927C2-31ED-BDFA-91C3-A86763FE9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9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566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2B2D2-5ED4-37C8-456A-CE044160C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102" y="209483"/>
            <a:ext cx="6739647" cy="1325563"/>
          </a:xfrm>
        </p:spPr>
        <p:txBody>
          <a:bodyPr>
            <a:normAutofit/>
          </a:bodyPr>
          <a:lstStyle/>
          <a:p>
            <a:r>
              <a:rPr lang="en-US" sz="4800" b="1">
                <a:solidFill>
                  <a:srgbClr val="FF66CC"/>
                </a:solidFill>
                <a:latin typeface="Aptos Display" panose="020B0004020202020204" pitchFamily="34" charset="0"/>
              </a:rPr>
              <a:t>Satisfaction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C4D9E-75BF-AB12-17B1-6739B74F7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102" y="1535046"/>
            <a:ext cx="5844702" cy="2073916"/>
          </a:xfrm>
        </p:spPr>
        <p:txBody>
          <a:bodyPr/>
          <a:lstStyle/>
          <a:p>
            <a:pPr marL="0" indent="0">
              <a:buNone/>
            </a:pPr>
            <a:r>
              <a:rPr lang="en-US" b="1">
                <a:latin typeface="Aptos Display" panose="020B0004020202020204" pitchFamily="34" charset="0"/>
              </a:rPr>
              <a:t>Problem Type: Binary Classification</a:t>
            </a:r>
            <a:endParaRPr lang="fa-IR" b="1">
              <a:latin typeface="Aptos Display" panose="020B0004020202020204" pitchFamily="34" charset="0"/>
            </a:endParaRPr>
          </a:p>
          <a:p>
            <a:r>
              <a:rPr lang="en-US">
                <a:latin typeface="Aptos Display" panose="020B0004020202020204" pitchFamily="34" charset="0"/>
              </a:rPr>
              <a:t>Low/Unsatisfied → 0</a:t>
            </a:r>
            <a:endParaRPr lang="fa-IR">
              <a:latin typeface="Aptos Display" panose="020B0004020202020204" pitchFamily="34" charset="0"/>
            </a:endParaRPr>
          </a:p>
          <a:p>
            <a:r>
              <a:rPr lang="en-US">
                <a:latin typeface="Aptos Display" panose="020B0004020202020204" pitchFamily="34" charset="0"/>
              </a:rPr>
              <a:t>Medium/High Satisfaction</a:t>
            </a:r>
            <a:r>
              <a:rPr lang="fa-IR">
                <a:latin typeface="Aptos Display" panose="020B0004020202020204" pitchFamily="34" charset="0"/>
              </a:rPr>
              <a:t> </a:t>
            </a:r>
            <a:r>
              <a:rPr lang="en-US">
                <a:latin typeface="Aptos Display" panose="020B0004020202020204" pitchFamily="34" charset="0"/>
              </a:rPr>
              <a:t>→ 1</a:t>
            </a:r>
          </a:p>
          <a:p>
            <a:endParaRPr lang="fa-IR"/>
          </a:p>
          <a:p>
            <a:endParaRPr lang="fa-I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618AE7-C307-D5EC-2E98-FB711B8FD97B}"/>
              </a:ext>
            </a:extLst>
          </p:cNvPr>
          <p:cNvSpPr txBox="1"/>
          <p:nvPr/>
        </p:nvSpPr>
        <p:spPr>
          <a:xfrm>
            <a:off x="663101" y="3608962"/>
            <a:ext cx="653536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latin typeface="Aptos Display" panose="020B0004020202020204" pitchFamily="34" charset="0"/>
              </a:rPr>
              <a:t>Algorithm</a:t>
            </a:r>
            <a:endParaRPr lang="fa-IR" sz="2800" b="1">
              <a:latin typeface="Aptos Display" panose="020B00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Aptos Display" panose="020B0004020202020204" pitchFamily="34" charset="0"/>
              </a:rPr>
              <a:t> Logistic Regression with GridSearchCV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4DABC1-7DB1-74FF-6914-4B0A653F0428}"/>
              </a:ext>
            </a:extLst>
          </p:cNvPr>
          <p:cNvSpPr txBox="1"/>
          <p:nvPr/>
        </p:nvSpPr>
        <p:spPr>
          <a:xfrm>
            <a:off x="1398381" y="5026515"/>
            <a:ext cx="5624022" cy="1352104"/>
          </a:xfrm>
          <a:custGeom>
            <a:avLst/>
            <a:gdLst/>
            <a:ahLst/>
            <a:cxnLst/>
            <a:rect l="l" t="t" r="r" b="b"/>
            <a:pathLst>
              <a:path w="5624022" h="1352104">
                <a:moveTo>
                  <a:pt x="3447857" y="1319362"/>
                </a:moveTo>
                <a:lnTo>
                  <a:pt x="3588053" y="1319362"/>
                </a:lnTo>
                <a:lnTo>
                  <a:pt x="3588053" y="1333501"/>
                </a:lnTo>
                <a:lnTo>
                  <a:pt x="3447857" y="1333501"/>
                </a:lnTo>
                <a:close/>
                <a:moveTo>
                  <a:pt x="5220847" y="1227833"/>
                </a:moveTo>
                <a:cubicBezTo>
                  <a:pt x="5196340" y="1228130"/>
                  <a:pt x="5178778" y="1230636"/>
                  <a:pt x="5168161" y="1235349"/>
                </a:cubicBezTo>
                <a:cubicBezTo>
                  <a:pt x="5157545" y="1240061"/>
                  <a:pt x="5152237" y="1247825"/>
                  <a:pt x="5152237" y="1258640"/>
                </a:cubicBezTo>
                <a:cubicBezTo>
                  <a:pt x="5152237" y="1265784"/>
                  <a:pt x="5154271" y="1271464"/>
                  <a:pt x="5158339" y="1275681"/>
                </a:cubicBezTo>
                <a:cubicBezTo>
                  <a:pt x="5162407" y="1279898"/>
                  <a:pt x="5168509" y="1282006"/>
                  <a:pt x="5176645" y="1282006"/>
                </a:cubicBezTo>
                <a:cubicBezTo>
                  <a:pt x="5186070" y="1282006"/>
                  <a:pt x="5194504" y="1279798"/>
                  <a:pt x="5201945" y="1275383"/>
                </a:cubicBezTo>
                <a:cubicBezTo>
                  <a:pt x="5209387" y="1270968"/>
                  <a:pt x="5215687" y="1265189"/>
                  <a:pt x="5220847" y="1258045"/>
                </a:cubicBezTo>
                <a:close/>
                <a:moveTo>
                  <a:pt x="4767963" y="1212503"/>
                </a:moveTo>
                <a:lnTo>
                  <a:pt x="4896699" y="1212503"/>
                </a:lnTo>
                <a:lnTo>
                  <a:pt x="4896699" y="1234381"/>
                </a:lnTo>
                <a:lnTo>
                  <a:pt x="4767963" y="1234381"/>
                </a:lnTo>
                <a:close/>
                <a:moveTo>
                  <a:pt x="4542637" y="1170980"/>
                </a:moveTo>
                <a:cubicBezTo>
                  <a:pt x="4532616" y="1170980"/>
                  <a:pt x="4524306" y="1173783"/>
                  <a:pt x="4517708" y="1179389"/>
                </a:cubicBezTo>
                <a:cubicBezTo>
                  <a:pt x="4511110" y="1184995"/>
                  <a:pt x="4505926" y="1191618"/>
                  <a:pt x="4502156" y="1199258"/>
                </a:cubicBezTo>
                <a:lnTo>
                  <a:pt x="4502156" y="1255217"/>
                </a:lnTo>
                <a:cubicBezTo>
                  <a:pt x="4505926" y="1262559"/>
                  <a:pt x="4511135" y="1268636"/>
                  <a:pt x="4517783" y="1273449"/>
                </a:cubicBezTo>
                <a:cubicBezTo>
                  <a:pt x="4524430" y="1278261"/>
                  <a:pt x="4532665" y="1280667"/>
                  <a:pt x="4542488" y="1280667"/>
                </a:cubicBezTo>
                <a:cubicBezTo>
                  <a:pt x="4554196" y="1280667"/>
                  <a:pt x="4562902" y="1275904"/>
                  <a:pt x="4568607" y="1266379"/>
                </a:cubicBezTo>
                <a:cubicBezTo>
                  <a:pt x="4574312" y="1256854"/>
                  <a:pt x="4577165" y="1243360"/>
                  <a:pt x="4577165" y="1225898"/>
                </a:cubicBezTo>
                <a:cubicBezTo>
                  <a:pt x="4577165" y="1208237"/>
                  <a:pt x="4574263" y="1194669"/>
                  <a:pt x="4568459" y="1185193"/>
                </a:cubicBezTo>
                <a:cubicBezTo>
                  <a:pt x="4562654" y="1175718"/>
                  <a:pt x="4554047" y="1170980"/>
                  <a:pt x="4542637" y="1170980"/>
                </a:cubicBezTo>
                <a:close/>
                <a:moveTo>
                  <a:pt x="5562705" y="1169939"/>
                </a:moveTo>
                <a:cubicBezTo>
                  <a:pt x="5551096" y="1169939"/>
                  <a:pt x="5542042" y="1173486"/>
                  <a:pt x="5535544" y="1180580"/>
                </a:cubicBezTo>
                <a:cubicBezTo>
                  <a:pt x="5529045" y="1187674"/>
                  <a:pt x="5525200" y="1198017"/>
                  <a:pt x="5524010" y="1211610"/>
                </a:cubicBezTo>
                <a:lnTo>
                  <a:pt x="5599317" y="1211610"/>
                </a:lnTo>
                <a:cubicBezTo>
                  <a:pt x="5599019" y="1198117"/>
                  <a:pt x="5595695" y="1187798"/>
                  <a:pt x="5589345" y="1180654"/>
                </a:cubicBezTo>
                <a:cubicBezTo>
                  <a:pt x="5582995" y="1173510"/>
                  <a:pt x="5574115" y="1169939"/>
                  <a:pt x="5562705" y="1169939"/>
                </a:cubicBezTo>
                <a:close/>
                <a:moveTo>
                  <a:pt x="4381605" y="1169939"/>
                </a:moveTo>
                <a:cubicBezTo>
                  <a:pt x="4369996" y="1169939"/>
                  <a:pt x="4360943" y="1173486"/>
                  <a:pt x="4354444" y="1180580"/>
                </a:cubicBezTo>
                <a:cubicBezTo>
                  <a:pt x="4347945" y="1187674"/>
                  <a:pt x="4344100" y="1198017"/>
                  <a:pt x="4342910" y="1211610"/>
                </a:cubicBezTo>
                <a:lnTo>
                  <a:pt x="4418217" y="1211610"/>
                </a:lnTo>
                <a:cubicBezTo>
                  <a:pt x="4417919" y="1198117"/>
                  <a:pt x="4414595" y="1187798"/>
                  <a:pt x="4408245" y="1180654"/>
                </a:cubicBezTo>
                <a:cubicBezTo>
                  <a:pt x="4401895" y="1173510"/>
                  <a:pt x="4393015" y="1169939"/>
                  <a:pt x="4381605" y="1169939"/>
                </a:cubicBezTo>
                <a:close/>
                <a:moveTo>
                  <a:pt x="3981555" y="1169939"/>
                </a:moveTo>
                <a:cubicBezTo>
                  <a:pt x="3969946" y="1169939"/>
                  <a:pt x="3960893" y="1173486"/>
                  <a:pt x="3954394" y="1180580"/>
                </a:cubicBezTo>
                <a:cubicBezTo>
                  <a:pt x="3947895" y="1187674"/>
                  <a:pt x="3944050" y="1198017"/>
                  <a:pt x="3942860" y="1211610"/>
                </a:cubicBezTo>
                <a:lnTo>
                  <a:pt x="4018167" y="1211610"/>
                </a:lnTo>
                <a:cubicBezTo>
                  <a:pt x="4017869" y="1198117"/>
                  <a:pt x="4014545" y="1187798"/>
                  <a:pt x="4008195" y="1180654"/>
                </a:cubicBezTo>
                <a:cubicBezTo>
                  <a:pt x="4001845" y="1173510"/>
                  <a:pt x="3992965" y="1169939"/>
                  <a:pt x="3981555" y="1169939"/>
                </a:cubicBezTo>
                <a:close/>
                <a:moveTo>
                  <a:pt x="4767963" y="1162944"/>
                </a:moveTo>
                <a:lnTo>
                  <a:pt x="4896699" y="1162944"/>
                </a:lnTo>
                <a:lnTo>
                  <a:pt x="4896699" y="1184524"/>
                </a:lnTo>
                <a:lnTo>
                  <a:pt x="4767963" y="1184524"/>
                </a:lnTo>
                <a:close/>
                <a:moveTo>
                  <a:pt x="2911183" y="1153865"/>
                </a:moveTo>
                <a:cubicBezTo>
                  <a:pt x="2921601" y="1153865"/>
                  <a:pt x="2930506" y="1157536"/>
                  <a:pt x="2937898" y="1164878"/>
                </a:cubicBezTo>
                <a:cubicBezTo>
                  <a:pt x="2945289" y="1172221"/>
                  <a:pt x="2948985" y="1181101"/>
                  <a:pt x="2948985" y="1191519"/>
                </a:cubicBezTo>
                <a:cubicBezTo>
                  <a:pt x="2948985" y="1201937"/>
                  <a:pt x="2945289" y="1210841"/>
                  <a:pt x="2937898" y="1218233"/>
                </a:cubicBezTo>
                <a:cubicBezTo>
                  <a:pt x="2930506" y="1225625"/>
                  <a:pt x="2921601" y="1229321"/>
                  <a:pt x="2911183" y="1229321"/>
                </a:cubicBezTo>
                <a:cubicBezTo>
                  <a:pt x="2900864" y="1229321"/>
                  <a:pt x="2892009" y="1225625"/>
                  <a:pt x="2884617" y="1218233"/>
                </a:cubicBezTo>
                <a:cubicBezTo>
                  <a:pt x="2877225" y="1210841"/>
                  <a:pt x="2873530" y="1201937"/>
                  <a:pt x="2873530" y="1191519"/>
                </a:cubicBezTo>
                <a:cubicBezTo>
                  <a:pt x="2873530" y="1181101"/>
                  <a:pt x="2877225" y="1172221"/>
                  <a:pt x="2884617" y="1164878"/>
                </a:cubicBezTo>
                <a:cubicBezTo>
                  <a:pt x="2892009" y="1157536"/>
                  <a:pt x="2900864" y="1153865"/>
                  <a:pt x="2911183" y="1153865"/>
                </a:cubicBezTo>
                <a:close/>
                <a:moveTo>
                  <a:pt x="3610378" y="1153419"/>
                </a:moveTo>
                <a:lnTo>
                  <a:pt x="3635232" y="1153419"/>
                </a:lnTo>
                <a:lnTo>
                  <a:pt x="3635232" y="1298377"/>
                </a:lnTo>
                <a:lnTo>
                  <a:pt x="3610378" y="1298377"/>
                </a:lnTo>
                <a:close/>
                <a:moveTo>
                  <a:pt x="3305578" y="1153419"/>
                </a:moveTo>
                <a:lnTo>
                  <a:pt x="3330432" y="1153419"/>
                </a:lnTo>
                <a:lnTo>
                  <a:pt x="3330432" y="1298377"/>
                </a:lnTo>
                <a:lnTo>
                  <a:pt x="3305578" y="1298377"/>
                </a:lnTo>
                <a:close/>
                <a:moveTo>
                  <a:pt x="3749829" y="1152079"/>
                </a:moveTo>
                <a:cubicBezTo>
                  <a:pt x="3765308" y="1152079"/>
                  <a:pt x="3776371" y="1156693"/>
                  <a:pt x="3783018" y="1165920"/>
                </a:cubicBezTo>
                <a:cubicBezTo>
                  <a:pt x="3789666" y="1175148"/>
                  <a:pt x="3792990" y="1188145"/>
                  <a:pt x="3792990" y="1204913"/>
                </a:cubicBezTo>
                <a:lnTo>
                  <a:pt x="3792990" y="1298377"/>
                </a:lnTo>
                <a:lnTo>
                  <a:pt x="3768284" y="1298377"/>
                </a:lnTo>
                <a:lnTo>
                  <a:pt x="3768284" y="1208336"/>
                </a:lnTo>
                <a:cubicBezTo>
                  <a:pt x="3768284" y="1201490"/>
                  <a:pt x="3767615" y="1195388"/>
                  <a:pt x="3766275" y="1190030"/>
                </a:cubicBezTo>
                <a:cubicBezTo>
                  <a:pt x="3764936" y="1184673"/>
                  <a:pt x="3762505" y="1180480"/>
                  <a:pt x="3758982" y="1177454"/>
                </a:cubicBezTo>
                <a:cubicBezTo>
                  <a:pt x="3755460" y="1174428"/>
                  <a:pt x="3750425" y="1172915"/>
                  <a:pt x="3743876" y="1172915"/>
                </a:cubicBezTo>
                <a:cubicBezTo>
                  <a:pt x="3733855" y="1172915"/>
                  <a:pt x="3725397" y="1175321"/>
                  <a:pt x="3718501" y="1180133"/>
                </a:cubicBezTo>
                <a:cubicBezTo>
                  <a:pt x="3711605" y="1184945"/>
                  <a:pt x="3706074" y="1190130"/>
                  <a:pt x="3701907" y="1195686"/>
                </a:cubicBezTo>
                <a:lnTo>
                  <a:pt x="3701907" y="1298377"/>
                </a:lnTo>
                <a:lnTo>
                  <a:pt x="3677053" y="1298377"/>
                </a:lnTo>
                <a:lnTo>
                  <a:pt x="3677053" y="1153419"/>
                </a:lnTo>
                <a:lnTo>
                  <a:pt x="3701163" y="1153419"/>
                </a:lnTo>
                <a:lnTo>
                  <a:pt x="3701758" y="1175743"/>
                </a:lnTo>
                <a:cubicBezTo>
                  <a:pt x="3706024" y="1169988"/>
                  <a:pt x="3712126" y="1164606"/>
                  <a:pt x="3720064" y="1159595"/>
                </a:cubicBezTo>
                <a:cubicBezTo>
                  <a:pt x="3728001" y="1154584"/>
                  <a:pt x="3737923" y="1152079"/>
                  <a:pt x="3749829" y="1152079"/>
                </a:cubicBezTo>
                <a:close/>
                <a:moveTo>
                  <a:pt x="4146605" y="1151633"/>
                </a:moveTo>
                <a:lnTo>
                  <a:pt x="4149582" y="1151633"/>
                </a:lnTo>
                <a:lnTo>
                  <a:pt x="4149582" y="1174403"/>
                </a:lnTo>
                <a:lnTo>
                  <a:pt x="4146159" y="1174403"/>
                </a:lnTo>
                <a:cubicBezTo>
                  <a:pt x="4138916" y="1174403"/>
                  <a:pt x="4132566" y="1175346"/>
                  <a:pt x="4127109" y="1177231"/>
                </a:cubicBezTo>
                <a:cubicBezTo>
                  <a:pt x="4121652" y="1179116"/>
                  <a:pt x="4116914" y="1181721"/>
                  <a:pt x="4112896" y="1185045"/>
                </a:cubicBezTo>
                <a:cubicBezTo>
                  <a:pt x="4108877" y="1188368"/>
                  <a:pt x="4105231" y="1192213"/>
                  <a:pt x="4101957" y="1196579"/>
                </a:cubicBezTo>
                <a:lnTo>
                  <a:pt x="4101957" y="1298377"/>
                </a:lnTo>
                <a:lnTo>
                  <a:pt x="4077103" y="1298377"/>
                </a:lnTo>
                <a:lnTo>
                  <a:pt x="4077103" y="1153419"/>
                </a:lnTo>
                <a:lnTo>
                  <a:pt x="4100469" y="1153419"/>
                </a:lnTo>
                <a:lnTo>
                  <a:pt x="4101362" y="1177975"/>
                </a:lnTo>
                <a:cubicBezTo>
                  <a:pt x="4105529" y="1170534"/>
                  <a:pt x="4111234" y="1164283"/>
                  <a:pt x="4118477" y="1159223"/>
                </a:cubicBezTo>
                <a:cubicBezTo>
                  <a:pt x="4125720" y="1154163"/>
                  <a:pt x="4135096" y="1151633"/>
                  <a:pt x="4146605" y="1151633"/>
                </a:cubicBezTo>
                <a:close/>
                <a:moveTo>
                  <a:pt x="5413430" y="1151484"/>
                </a:moveTo>
                <a:cubicBezTo>
                  <a:pt x="5421070" y="1151484"/>
                  <a:pt x="5428239" y="1152377"/>
                  <a:pt x="5434936" y="1154163"/>
                </a:cubicBezTo>
                <a:cubicBezTo>
                  <a:pt x="5441633" y="1155949"/>
                  <a:pt x="5447561" y="1158702"/>
                  <a:pt x="5452721" y="1162423"/>
                </a:cubicBezTo>
                <a:cubicBezTo>
                  <a:pt x="5457880" y="1166143"/>
                  <a:pt x="5461923" y="1170955"/>
                  <a:pt x="5464850" y="1176859"/>
                </a:cubicBezTo>
                <a:cubicBezTo>
                  <a:pt x="5467777" y="1182762"/>
                  <a:pt x="5469241" y="1189782"/>
                  <a:pt x="5469241" y="1197918"/>
                </a:cubicBezTo>
                <a:lnTo>
                  <a:pt x="5445131" y="1197918"/>
                </a:lnTo>
                <a:cubicBezTo>
                  <a:pt x="5445131" y="1187897"/>
                  <a:pt x="5442080" y="1180778"/>
                  <a:pt x="5435978" y="1176561"/>
                </a:cubicBezTo>
                <a:cubicBezTo>
                  <a:pt x="5429876" y="1172345"/>
                  <a:pt x="5422360" y="1170236"/>
                  <a:pt x="5413430" y="1170236"/>
                </a:cubicBezTo>
                <a:cubicBezTo>
                  <a:pt x="5404501" y="1170236"/>
                  <a:pt x="5397257" y="1171774"/>
                  <a:pt x="5391701" y="1174850"/>
                </a:cubicBezTo>
                <a:cubicBezTo>
                  <a:pt x="5386145" y="1177926"/>
                  <a:pt x="5383367" y="1182738"/>
                  <a:pt x="5383367" y="1189286"/>
                </a:cubicBezTo>
                <a:cubicBezTo>
                  <a:pt x="5383367" y="1193156"/>
                  <a:pt x="5384607" y="1196430"/>
                  <a:pt x="5387088" y="1199109"/>
                </a:cubicBezTo>
                <a:cubicBezTo>
                  <a:pt x="5389568" y="1201788"/>
                  <a:pt x="5393735" y="1204194"/>
                  <a:pt x="5399589" y="1206327"/>
                </a:cubicBezTo>
                <a:cubicBezTo>
                  <a:pt x="5405443" y="1208460"/>
                  <a:pt x="5413281" y="1210717"/>
                  <a:pt x="5423104" y="1213099"/>
                </a:cubicBezTo>
                <a:cubicBezTo>
                  <a:pt x="5434018" y="1215678"/>
                  <a:pt x="5443121" y="1218754"/>
                  <a:pt x="5450414" y="1222326"/>
                </a:cubicBezTo>
                <a:cubicBezTo>
                  <a:pt x="5457707" y="1225898"/>
                  <a:pt x="5463213" y="1230512"/>
                  <a:pt x="5466934" y="1236167"/>
                </a:cubicBezTo>
                <a:cubicBezTo>
                  <a:pt x="5470655" y="1241823"/>
                  <a:pt x="5472515" y="1249115"/>
                  <a:pt x="5472515" y="1258045"/>
                </a:cubicBezTo>
                <a:cubicBezTo>
                  <a:pt x="5472515" y="1265387"/>
                  <a:pt x="5471076" y="1271737"/>
                  <a:pt x="5468199" y="1277095"/>
                </a:cubicBezTo>
                <a:cubicBezTo>
                  <a:pt x="5465322" y="1282453"/>
                  <a:pt x="5461278" y="1286843"/>
                  <a:pt x="5456069" y="1290266"/>
                </a:cubicBezTo>
                <a:cubicBezTo>
                  <a:pt x="5450861" y="1293689"/>
                  <a:pt x="5444759" y="1296219"/>
                  <a:pt x="5437764" y="1297856"/>
                </a:cubicBezTo>
                <a:cubicBezTo>
                  <a:pt x="5430769" y="1299493"/>
                  <a:pt x="5423203" y="1300312"/>
                  <a:pt x="5415067" y="1300312"/>
                </a:cubicBezTo>
                <a:cubicBezTo>
                  <a:pt x="5406832" y="1300312"/>
                  <a:pt x="5399068" y="1299444"/>
                  <a:pt x="5391776" y="1297707"/>
                </a:cubicBezTo>
                <a:cubicBezTo>
                  <a:pt x="5384483" y="1295971"/>
                  <a:pt x="5378059" y="1293168"/>
                  <a:pt x="5372502" y="1289299"/>
                </a:cubicBezTo>
                <a:cubicBezTo>
                  <a:pt x="5366946" y="1285429"/>
                  <a:pt x="5362605" y="1280419"/>
                  <a:pt x="5359480" y="1274267"/>
                </a:cubicBezTo>
                <a:cubicBezTo>
                  <a:pt x="5356355" y="1268115"/>
                  <a:pt x="5354792" y="1260624"/>
                  <a:pt x="5354792" y="1251794"/>
                </a:cubicBezTo>
                <a:lnTo>
                  <a:pt x="5378753" y="1251794"/>
                </a:lnTo>
                <a:cubicBezTo>
                  <a:pt x="5378753" y="1262906"/>
                  <a:pt x="5382275" y="1270695"/>
                  <a:pt x="5389320" y="1275160"/>
                </a:cubicBezTo>
                <a:cubicBezTo>
                  <a:pt x="5396364" y="1279625"/>
                  <a:pt x="5405145" y="1281857"/>
                  <a:pt x="5415663" y="1281857"/>
                </a:cubicBezTo>
                <a:cubicBezTo>
                  <a:pt x="5425088" y="1281857"/>
                  <a:pt x="5432852" y="1280096"/>
                  <a:pt x="5438954" y="1276574"/>
                </a:cubicBezTo>
                <a:cubicBezTo>
                  <a:pt x="5445056" y="1273052"/>
                  <a:pt x="5448107" y="1267272"/>
                  <a:pt x="5448107" y="1259235"/>
                </a:cubicBezTo>
                <a:cubicBezTo>
                  <a:pt x="5448107" y="1252092"/>
                  <a:pt x="5445354" y="1246833"/>
                  <a:pt x="5439847" y="1243460"/>
                </a:cubicBezTo>
                <a:cubicBezTo>
                  <a:pt x="5434341" y="1240086"/>
                  <a:pt x="5424592" y="1236663"/>
                  <a:pt x="5410602" y="1233190"/>
                </a:cubicBezTo>
                <a:cubicBezTo>
                  <a:pt x="5399292" y="1230512"/>
                  <a:pt x="5389816" y="1227411"/>
                  <a:pt x="5382176" y="1223889"/>
                </a:cubicBezTo>
                <a:cubicBezTo>
                  <a:pt x="5374536" y="1220366"/>
                  <a:pt x="5368782" y="1215902"/>
                  <a:pt x="5364912" y="1210494"/>
                </a:cubicBezTo>
                <a:cubicBezTo>
                  <a:pt x="5361043" y="1205087"/>
                  <a:pt x="5359108" y="1198265"/>
                  <a:pt x="5359108" y="1190030"/>
                </a:cubicBezTo>
                <a:cubicBezTo>
                  <a:pt x="5359108" y="1183680"/>
                  <a:pt x="5360472" y="1178099"/>
                  <a:pt x="5363201" y="1173287"/>
                </a:cubicBezTo>
                <a:cubicBezTo>
                  <a:pt x="5365929" y="1168475"/>
                  <a:pt x="5369749" y="1164457"/>
                  <a:pt x="5374661" y="1161232"/>
                </a:cubicBezTo>
                <a:cubicBezTo>
                  <a:pt x="5379572" y="1158007"/>
                  <a:pt x="5385326" y="1155577"/>
                  <a:pt x="5391925" y="1153940"/>
                </a:cubicBezTo>
                <a:cubicBezTo>
                  <a:pt x="5398522" y="1152302"/>
                  <a:pt x="5405691" y="1151484"/>
                  <a:pt x="5413430" y="1151484"/>
                </a:cubicBezTo>
                <a:close/>
                <a:moveTo>
                  <a:pt x="4230544" y="1151037"/>
                </a:moveTo>
                <a:cubicBezTo>
                  <a:pt x="4241458" y="1151037"/>
                  <a:pt x="4251256" y="1152873"/>
                  <a:pt x="4259938" y="1156544"/>
                </a:cubicBezTo>
                <a:cubicBezTo>
                  <a:pt x="4268620" y="1160215"/>
                  <a:pt x="4275565" y="1165747"/>
                  <a:pt x="4280774" y="1173138"/>
                </a:cubicBezTo>
                <a:cubicBezTo>
                  <a:pt x="4285983" y="1180530"/>
                  <a:pt x="4288786" y="1189882"/>
                  <a:pt x="4289183" y="1201192"/>
                </a:cubicBezTo>
                <a:lnTo>
                  <a:pt x="4264626" y="1201192"/>
                </a:lnTo>
                <a:cubicBezTo>
                  <a:pt x="4263931" y="1191866"/>
                  <a:pt x="4260583" y="1184524"/>
                  <a:pt x="4254580" y="1179166"/>
                </a:cubicBezTo>
                <a:cubicBezTo>
                  <a:pt x="4248577" y="1173808"/>
                  <a:pt x="4240714" y="1171129"/>
                  <a:pt x="4230991" y="1171129"/>
                </a:cubicBezTo>
                <a:cubicBezTo>
                  <a:pt x="4217795" y="1171129"/>
                  <a:pt x="4207823" y="1175966"/>
                  <a:pt x="4201076" y="1185640"/>
                </a:cubicBezTo>
                <a:cubicBezTo>
                  <a:pt x="4194329" y="1195314"/>
                  <a:pt x="4190956" y="1208882"/>
                  <a:pt x="4190956" y="1226344"/>
                </a:cubicBezTo>
                <a:cubicBezTo>
                  <a:pt x="4190956" y="1237854"/>
                  <a:pt x="4192444" y="1247676"/>
                  <a:pt x="4195421" y="1255812"/>
                </a:cubicBezTo>
                <a:cubicBezTo>
                  <a:pt x="4198397" y="1263948"/>
                  <a:pt x="4202862" y="1270149"/>
                  <a:pt x="4208815" y="1274416"/>
                </a:cubicBezTo>
                <a:cubicBezTo>
                  <a:pt x="4214769" y="1278682"/>
                  <a:pt x="4222160" y="1280815"/>
                  <a:pt x="4230991" y="1280815"/>
                </a:cubicBezTo>
                <a:cubicBezTo>
                  <a:pt x="4240913" y="1280815"/>
                  <a:pt x="4249098" y="1278087"/>
                  <a:pt x="4255547" y="1272630"/>
                </a:cubicBezTo>
                <a:cubicBezTo>
                  <a:pt x="4261997" y="1267173"/>
                  <a:pt x="4265370" y="1259136"/>
                  <a:pt x="4265668" y="1248520"/>
                </a:cubicBezTo>
                <a:lnTo>
                  <a:pt x="4290076" y="1248520"/>
                </a:lnTo>
                <a:cubicBezTo>
                  <a:pt x="4289877" y="1260128"/>
                  <a:pt x="4287124" y="1269827"/>
                  <a:pt x="4281816" y="1277616"/>
                </a:cubicBezTo>
                <a:cubicBezTo>
                  <a:pt x="4276507" y="1285404"/>
                  <a:pt x="4269413" y="1291233"/>
                  <a:pt x="4260533" y="1295103"/>
                </a:cubicBezTo>
                <a:cubicBezTo>
                  <a:pt x="4251653" y="1298973"/>
                  <a:pt x="4241657" y="1300907"/>
                  <a:pt x="4230544" y="1300907"/>
                </a:cubicBezTo>
                <a:cubicBezTo>
                  <a:pt x="4217844" y="1300907"/>
                  <a:pt x="4206583" y="1298129"/>
                  <a:pt x="4196760" y="1292573"/>
                </a:cubicBezTo>
                <a:cubicBezTo>
                  <a:pt x="4186938" y="1287017"/>
                  <a:pt x="4179248" y="1278707"/>
                  <a:pt x="4173692" y="1267644"/>
                </a:cubicBezTo>
                <a:cubicBezTo>
                  <a:pt x="4168136" y="1256581"/>
                  <a:pt x="4165358" y="1242815"/>
                  <a:pt x="4165358" y="1226344"/>
                </a:cubicBezTo>
                <a:cubicBezTo>
                  <a:pt x="4165358" y="1209874"/>
                  <a:pt x="4168086" y="1196033"/>
                  <a:pt x="4173543" y="1184821"/>
                </a:cubicBezTo>
                <a:cubicBezTo>
                  <a:pt x="4179000" y="1173610"/>
                  <a:pt x="4186615" y="1165176"/>
                  <a:pt x="4196388" y="1159521"/>
                </a:cubicBezTo>
                <a:cubicBezTo>
                  <a:pt x="4206161" y="1153865"/>
                  <a:pt x="4217547" y="1151037"/>
                  <a:pt x="4230544" y="1151037"/>
                </a:cubicBezTo>
                <a:close/>
                <a:moveTo>
                  <a:pt x="5562705" y="1150889"/>
                </a:moveTo>
                <a:cubicBezTo>
                  <a:pt x="5581854" y="1150889"/>
                  <a:pt x="5596836" y="1156842"/>
                  <a:pt x="5607651" y="1168748"/>
                </a:cubicBezTo>
                <a:cubicBezTo>
                  <a:pt x="5618466" y="1180654"/>
                  <a:pt x="5623873" y="1197769"/>
                  <a:pt x="5623873" y="1220094"/>
                </a:cubicBezTo>
                <a:cubicBezTo>
                  <a:pt x="5623873" y="1221582"/>
                  <a:pt x="5623848" y="1223343"/>
                  <a:pt x="5623799" y="1225377"/>
                </a:cubicBezTo>
                <a:cubicBezTo>
                  <a:pt x="5623749" y="1227411"/>
                  <a:pt x="5623625" y="1228874"/>
                  <a:pt x="5623427" y="1229767"/>
                </a:cubicBezTo>
                <a:lnTo>
                  <a:pt x="5523861" y="1229767"/>
                </a:lnTo>
                <a:cubicBezTo>
                  <a:pt x="5523960" y="1239193"/>
                  <a:pt x="5525398" y="1247850"/>
                  <a:pt x="5528177" y="1255738"/>
                </a:cubicBezTo>
                <a:cubicBezTo>
                  <a:pt x="5530955" y="1263626"/>
                  <a:pt x="5535395" y="1269951"/>
                  <a:pt x="5541497" y="1274714"/>
                </a:cubicBezTo>
                <a:cubicBezTo>
                  <a:pt x="5547599" y="1279476"/>
                  <a:pt x="5555561" y="1281857"/>
                  <a:pt x="5565384" y="1281857"/>
                </a:cubicBezTo>
                <a:cubicBezTo>
                  <a:pt x="5576000" y="1281857"/>
                  <a:pt x="5584260" y="1279253"/>
                  <a:pt x="5590164" y="1274044"/>
                </a:cubicBezTo>
                <a:cubicBezTo>
                  <a:pt x="5596067" y="1268835"/>
                  <a:pt x="5599168" y="1261319"/>
                  <a:pt x="5599465" y="1251496"/>
                </a:cubicBezTo>
                <a:lnTo>
                  <a:pt x="5624022" y="1251496"/>
                </a:lnTo>
                <a:cubicBezTo>
                  <a:pt x="5623724" y="1261716"/>
                  <a:pt x="5621170" y="1270522"/>
                  <a:pt x="5616357" y="1277913"/>
                </a:cubicBezTo>
                <a:cubicBezTo>
                  <a:pt x="5611545" y="1285305"/>
                  <a:pt x="5604823" y="1291010"/>
                  <a:pt x="5596191" y="1295029"/>
                </a:cubicBezTo>
                <a:cubicBezTo>
                  <a:pt x="5587559" y="1299047"/>
                  <a:pt x="5577290" y="1301056"/>
                  <a:pt x="5565384" y="1301056"/>
                </a:cubicBezTo>
                <a:cubicBezTo>
                  <a:pt x="5550302" y="1301056"/>
                  <a:pt x="5537851" y="1297757"/>
                  <a:pt x="5528028" y="1291159"/>
                </a:cubicBezTo>
                <a:cubicBezTo>
                  <a:pt x="5518205" y="1284561"/>
                  <a:pt x="5510888" y="1275582"/>
                  <a:pt x="5506076" y="1264221"/>
                </a:cubicBezTo>
                <a:cubicBezTo>
                  <a:pt x="5501264" y="1252861"/>
                  <a:pt x="5498858" y="1240086"/>
                  <a:pt x="5498858" y="1225898"/>
                </a:cubicBezTo>
                <a:cubicBezTo>
                  <a:pt x="5498858" y="1211114"/>
                  <a:pt x="5501189" y="1198092"/>
                  <a:pt x="5505852" y="1186831"/>
                </a:cubicBezTo>
                <a:cubicBezTo>
                  <a:pt x="5510516" y="1175569"/>
                  <a:pt x="5517585" y="1166763"/>
                  <a:pt x="5527061" y="1160414"/>
                </a:cubicBezTo>
                <a:cubicBezTo>
                  <a:pt x="5536536" y="1154063"/>
                  <a:pt x="5548417" y="1150889"/>
                  <a:pt x="5562705" y="1150889"/>
                </a:cubicBezTo>
                <a:close/>
                <a:moveTo>
                  <a:pt x="5191230" y="1150889"/>
                </a:moveTo>
                <a:cubicBezTo>
                  <a:pt x="5198175" y="1150889"/>
                  <a:pt x="5204872" y="1151583"/>
                  <a:pt x="5211322" y="1152972"/>
                </a:cubicBezTo>
                <a:cubicBezTo>
                  <a:pt x="5217771" y="1154361"/>
                  <a:pt x="5223575" y="1156891"/>
                  <a:pt x="5228735" y="1160562"/>
                </a:cubicBezTo>
                <a:cubicBezTo>
                  <a:pt x="5233894" y="1164233"/>
                  <a:pt x="5237962" y="1169368"/>
                  <a:pt x="5240938" y="1175966"/>
                </a:cubicBezTo>
                <a:cubicBezTo>
                  <a:pt x="5243915" y="1182564"/>
                  <a:pt x="5245403" y="1191072"/>
                  <a:pt x="5245403" y="1201490"/>
                </a:cubicBezTo>
                <a:lnTo>
                  <a:pt x="5245403" y="1298377"/>
                </a:lnTo>
                <a:lnTo>
                  <a:pt x="5222484" y="1298377"/>
                </a:lnTo>
                <a:lnTo>
                  <a:pt x="5221591" y="1277244"/>
                </a:lnTo>
                <a:cubicBezTo>
                  <a:pt x="5215241" y="1284586"/>
                  <a:pt x="5207849" y="1290390"/>
                  <a:pt x="5199415" y="1294657"/>
                </a:cubicBezTo>
                <a:cubicBezTo>
                  <a:pt x="5190982" y="1298923"/>
                  <a:pt x="5181209" y="1301056"/>
                  <a:pt x="5170096" y="1301056"/>
                </a:cubicBezTo>
                <a:cubicBezTo>
                  <a:pt x="5162258" y="1301056"/>
                  <a:pt x="5155114" y="1299518"/>
                  <a:pt x="5148665" y="1296442"/>
                </a:cubicBezTo>
                <a:cubicBezTo>
                  <a:pt x="5142216" y="1293367"/>
                  <a:pt x="5137056" y="1288753"/>
                  <a:pt x="5133187" y="1282601"/>
                </a:cubicBezTo>
                <a:cubicBezTo>
                  <a:pt x="5129317" y="1276450"/>
                  <a:pt x="5127383" y="1268810"/>
                  <a:pt x="5127383" y="1259682"/>
                </a:cubicBezTo>
                <a:cubicBezTo>
                  <a:pt x="5127383" y="1246585"/>
                  <a:pt x="5131227" y="1236663"/>
                  <a:pt x="5138917" y="1229916"/>
                </a:cubicBezTo>
                <a:cubicBezTo>
                  <a:pt x="5146606" y="1223169"/>
                  <a:pt x="5157495" y="1218605"/>
                  <a:pt x="5171585" y="1216224"/>
                </a:cubicBezTo>
                <a:cubicBezTo>
                  <a:pt x="5185673" y="1213843"/>
                  <a:pt x="5202144" y="1212553"/>
                  <a:pt x="5220995" y="1212355"/>
                </a:cubicBezTo>
                <a:lnTo>
                  <a:pt x="5220995" y="1201788"/>
                </a:lnTo>
                <a:cubicBezTo>
                  <a:pt x="5220995" y="1189385"/>
                  <a:pt x="5218168" y="1180877"/>
                  <a:pt x="5212512" y="1176264"/>
                </a:cubicBezTo>
                <a:cubicBezTo>
                  <a:pt x="5206857" y="1171650"/>
                  <a:pt x="5199763" y="1169343"/>
                  <a:pt x="5191230" y="1169343"/>
                </a:cubicBezTo>
                <a:cubicBezTo>
                  <a:pt x="5181903" y="1169343"/>
                  <a:pt x="5174065" y="1171799"/>
                  <a:pt x="5167715" y="1176710"/>
                </a:cubicBezTo>
                <a:cubicBezTo>
                  <a:pt x="5161365" y="1181622"/>
                  <a:pt x="5158190" y="1189485"/>
                  <a:pt x="5158190" y="1200299"/>
                </a:cubicBezTo>
                <a:lnTo>
                  <a:pt x="5134080" y="1200299"/>
                </a:lnTo>
                <a:cubicBezTo>
                  <a:pt x="5134080" y="1188592"/>
                  <a:pt x="5136536" y="1179091"/>
                  <a:pt x="5141447" y="1171799"/>
                </a:cubicBezTo>
                <a:cubicBezTo>
                  <a:pt x="5146358" y="1164506"/>
                  <a:pt x="5153130" y="1159198"/>
                  <a:pt x="5161762" y="1155874"/>
                </a:cubicBezTo>
                <a:cubicBezTo>
                  <a:pt x="5170394" y="1152550"/>
                  <a:pt x="5180217" y="1150889"/>
                  <a:pt x="5191230" y="1150889"/>
                </a:cubicBezTo>
                <a:close/>
                <a:moveTo>
                  <a:pt x="4547846" y="1150889"/>
                </a:moveTo>
                <a:cubicBezTo>
                  <a:pt x="4559157" y="1150889"/>
                  <a:pt x="4568930" y="1153691"/>
                  <a:pt x="4577165" y="1159297"/>
                </a:cubicBezTo>
                <a:cubicBezTo>
                  <a:pt x="4585400" y="1164903"/>
                  <a:pt x="4591725" y="1173262"/>
                  <a:pt x="4596141" y="1184375"/>
                </a:cubicBezTo>
                <a:cubicBezTo>
                  <a:pt x="4600556" y="1195487"/>
                  <a:pt x="4602763" y="1209328"/>
                  <a:pt x="4602763" y="1225898"/>
                </a:cubicBezTo>
                <a:cubicBezTo>
                  <a:pt x="4602763" y="1242368"/>
                  <a:pt x="4600482" y="1256209"/>
                  <a:pt x="4595917" y="1267421"/>
                </a:cubicBezTo>
                <a:cubicBezTo>
                  <a:pt x="4591353" y="1278633"/>
                  <a:pt x="4584904" y="1287041"/>
                  <a:pt x="4576570" y="1292647"/>
                </a:cubicBezTo>
                <a:cubicBezTo>
                  <a:pt x="4568235" y="1298253"/>
                  <a:pt x="4558413" y="1301056"/>
                  <a:pt x="4547102" y="1301056"/>
                </a:cubicBezTo>
                <a:cubicBezTo>
                  <a:pt x="4536783" y="1301056"/>
                  <a:pt x="4527878" y="1299047"/>
                  <a:pt x="4520387" y="1295029"/>
                </a:cubicBezTo>
                <a:cubicBezTo>
                  <a:pt x="4512896" y="1291010"/>
                  <a:pt x="4506621" y="1285330"/>
                  <a:pt x="4501560" y="1277988"/>
                </a:cubicBezTo>
                <a:lnTo>
                  <a:pt x="4501560" y="1352104"/>
                </a:lnTo>
                <a:lnTo>
                  <a:pt x="4477153" y="1352104"/>
                </a:lnTo>
                <a:lnTo>
                  <a:pt x="4477153" y="1153419"/>
                </a:lnTo>
                <a:lnTo>
                  <a:pt x="4501858" y="1153419"/>
                </a:lnTo>
                <a:lnTo>
                  <a:pt x="4502007" y="1177082"/>
                </a:lnTo>
                <a:cubicBezTo>
                  <a:pt x="4506968" y="1169145"/>
                  <a:pt x="4513268" y="1162795"/>
                  <a:pt x="4520908" y="1158032"/>
                </a:cubicBezTo>
                <a:cubicBezTo>
                  <a:pt x="4528548" y="1153270"/>
                  <a:pt x="4537527" y="1150889"/>
                  <a:pt x="4547846" y="1150889"/>
                </a:cubicBezTo>
                <a:close/>
                <a:moveTo>
                  <a:pt x="4381605" y="1150889"/>
                </a:moveTo>
                <a:cubicBezTo>
                  <a:pt x="4400754" y="1150889"/>
                  <a:pt x="4415736" y="1156842"/>
                  <a:pt x="4426551" y="1168748"/>
                </a:cubicBezTo>
                <a:cubicBezTo>
                  <a:pt x="4437366" y="1180654"/>
                  <a:pt x="4442773" y="1197769"/>
                  <a:pt x="4442773" y="1220094"/>
                </a:cubicBezTo>
                <a:cubicBezTo>
                  <a:pt x="4442773" y="1221582"/>
                  <a:pt x="4442748" y="1223343"/>
                  <a:pt x="4442699" y="1225377"/>
                </a:cubicBezTo>
                <a:cubicBezTo>
                  <a:pt x="4442649" y="1227411"/>
                  <a:pt x="4442525" y="1228874"/>
                  <a:pt x="4442327" y="1229767"/>
                </a:cubicBezTo>
                <a:lnTo>
                  <a:pt x="4342761" y="1229767"/>
                </a:lnTo>
                <a:cubicBezTo>
                  <a:pt x="4342860" y="1239193"/>
                  <a:pt x="4344299" y="1247850"/>
                  <a:pt x="4347077" y="1255738"/>
                </a:cubicBezTo>
                <a:cubicBezTo>
                  <a:pt x="4349855" y="1263626"/>
                  <a:pt x="4354295" y="1269951"/>
                  <a:pt x="4360397" y="1274714"/>
                </a:cubicBezTo>
                <a:cubicBezTo>
                  <a:pt x="4366499" y="1279476"/>
                  <a:pt x="4374461" y="1281857"/>
                  <a:pt x="4384284" y="1281857"/>
                </a:cubicBezTo>
                <a:cubicBezTo>
                  <a:pt x="4394900" y="1281857"/>
                  <a:pt x="4403160" y="1279253"/>
                  <a:pt x="4409064" y="1274044"/>
                </a:cubicBezTo>
                <a:cubicBezTo>
                  <a:pt x="4414967" y="1268835"/>
                  <a:pt x="4418068" y="1261319"/>
                  <a:pt x="4418365" y="1251496"/>
                </a:cubicBezTo>
                <a:lnTo>
                  <a:pt x="4442922" y="1251496"/>
                </a:lnTo>
                <a:cubicBezTo>
                  <a:pt x="4442624" y="1261716"/>
                  <a:pt x="4440070" y="1270522"/>
                  <a:pt x="4435257" y="1277913"/>
                </a:cubicBezTo>
                <a:cubicBezTo>
                  <a:pt x="4430445" y="1285305"/>
                  <a:pt x="4423723" y="1291010"/>
                  <a:pt x="4415091" y="1295029"/>
                </a:cubicBezTo>
                <a:cubicBezTo>
                  <a:pt x="4406459" y="1299047"/>
                  <a:pt x="4396190" y="1301056"/>
                  <a:pt x="4384284" y="1301056"/>
                </a:cubicBezTo>
                <a:cubicBezTo>
                  <a:pt x="4369202" y="1301056"/>
                  <a:pt x="4356751" y="1297757"/>
                  <a:pt x="4346928" y="1291159"/>
                </a:cubicBezTo>
                <a:cubicBezTo>
                  <a:pt x="4337105" y="1284561"/>
                  <a:pt x="4329788" y="1275582"/>
                  <a:pt x="4324976" y="1264221"/>
                </a:cubicBezTo>
                <a:cubicBezTo>
                  <a:pt x="4320164" y="1252861"/>
                  <a:pt x="4317758" y="1240086"/>
                  <a:pt x="4317758" y="1225898"/>
                </a:cubicBezTo>
                <a:cubicBezTo>
                  <a:pt x="4317758" y="1211114"/>
                  <a:pt x="4320089" y="1198092"/>
                  <a:pt x="4324753" y="1186831"/>
                </a:cubicBezTo>
                <a:cubicBezTo>
                  <a:pt x="4329416" y="1175569"/>
                  <a:pt x="4336485" y="1166764"/>
                  <a:pt x="4345961" y="1160414"/>
                </a:cubicBezTo>
                <a:cubicBezTo>
                  <a:pt x="4355436" y="1154063"/>
                  <a:pt x="4367317" y="1150889"/>
                  <a:pt x="4381605" y="1150889"/>
                </a:cubicBezTo>
                <a:close/>
                <a:moveTo>
                  <a:pt x="3981555" y="1150889"/>
                </a:moveTo>
                <a:cubicBezTo>
                  <a:pt x="4000704" y="1150889"/>
                  <a:pt x="4015686" y="1156842"/>
                  <a:pt x="4026501" y="1168748"/>
                </a:cubicBezTo>
                <a:cubicBezTo>
                  <a:pt x="4037316" y="1180654"/>
                  <a:pt x="4042723" y="1197769"/>
                  <a:pt x="4042723" y="1220094"/>
                </a:cubicBezTo>
                <a:cubicBezTo>
                  <a:pt x="4042723" y="1221582"/>
                  <a:pt x="4042698" y="1223343"/>
                  <a:pt x="4042649" y="1225377"/>
                </a:cubicBezTo>
                <a:cubicBezTo>
                  <a:pt x="4042599" y="1227411"/>
                  <a:pt x="4042475" y="1228874"/>
                  <a:pt x="4042277" y="1229767"/>
                </a:cubicBezTo>
                <a:lnTo>
                  <a:pt x="3942711" y="1229767"/>
                </a:lnTo>
                <a:cubicBezTo>
                  <a:pt x="3942810" y="1239193"/>
                  <a:pt x="3944249" y="1247850"/>
                  <a:pt x="3947027" y="1255738"/>
                </a:cubicBezTo>
                <a:cubicBezTo>
                  <a:pt x="3949805" y="1263626"/>
                  <a:pt x="3954245" y="1269951"/>
                  <a:pt x="3960347" y="1274714"/>
                </a:cubicBezTo>
                <a:cubicBezTo>
                  <a:pt x="3966449" y="1279476"/>
                  <a:pt x="3974411" y="1281857"/>
                  <a:pt x="3984234" y="1281857"/>
                </a:cubicBezTo>
                <a:cubicBezTo>
                  <a:pt x="3994850" y="1281857"/>
                  <a:pt x="4003110" y="1279253"/>
                  <a:pt x="4009014" y="1274044"/>
                </a:cubicBezTo>
                <a:cubicBezTo>
                  <a:pt x="4014917" y="1268835"/>
                  <a:pt x="4018018" y="1261319"/>
                  <a:pt x="4018315" y="1251496"/>
                </a:cubicBezTo>
                <a:lnTo>
                  <a:pt x="4042872" y="1251496"/>
                </a:lnTo>
                <a:cubicBezTo>
                  <a:pt x="4042574" y="1261716"/>
                  <a:pt x="4040020" y="1270522"/>
                  <a:pt x="4035207" y="1277913"/>
                </a:cubicBezTo>
                <a:cubicBezTo>
                  <a:pt x="4030395" y="1285305"/>
                  <a:pt x="4023673" y="1291010"/>
                  <a:pt x="4015041" y="1295029"/>
                </a:cubicBezTo>
                <a:cubicBezTo>
                  <a:pt x="4006409" y="1299047"/>
                  <a:pt x="3996140" y="1301056"/>
                  <a:pt x="3984234" y="1301056"/>
                </a:cubicBezTo>
                <a:cubicBezTo>
                  <a:pt x="3969152" y="1301056"/>
                  <a:pt x="3956701" y="1297757"/>
                  <a:pt x="3946878" y="1291159"/>
                </a:cubicBezTo>
                <a:cubicBezTo>
                  <a:pt x="3937055" y="1284561"/>
                  <a:pt x="3929738" y="1275582"/>
                  <a:pt x="3924926" y="1264221"/>
                </a:cubicBezTo>
                <a:cubicBezTo>
                  <a:pt x="3920114" y="1252861"/>
                  <a:pt x="3917708" y="1240086"/>
                  <a:pt x="3917708" y="1225898"/>
                </a:cubicBezTo>
                <a:cubicBezTo>
                  <a:pt x="3917708" y="1211114"/>
                  <a:pt x="3920039" y="1198092"/>
                  <a:pt x="3924702" y="1186831"/>
                </a:cubicBezTo>
                <a:cubicBezTo>
                  <a:pt x="3929366" y="1175569"/>
                  <a:pt x="3936435" y="1166764"/>
                  <a:pt x="3945910" y="1160414"/>
                </a:cubicBezTo>
                <a:cubicBezTo>
                  <a:pt x="3955386" y="1154063"/>
                  <a:pt x="3967267" y="1150889"/>
                  <a:pt x="3981555" y="1150889"/>
                </a:cubicBezTo>
                <a:close/>
                <a:moveTo>
                  <a:pt x="4645924" y="1120230"/>
                </a:moveTo>
                <a:lnTo>
                  <a:pt x="4670778" y="1120230"/>
                </a:lnTo>
                <a:lnTo>
                  <a:pt x="4670778" y="1153419"/>
                </a:lnTo>
                <a:lnTo>
                  <a:pt x="4706646" y="1153419"/>
                </a:lnTo>
                <a:lnTo>
                  <a:pt x="4706646" y="1173510"/>
                </a:lnTo>
                <a:lnTo>
                  <a:pt x="4670778" y="1173510"/>
                </a:lnTo>
                <a:lnTo>
                  <a:pt x="4670778" y="1250306"/>
                </a:lnTo>
                <a:cubicBezTo>
                  <a:pt x="4670778" y="1259335"/>
                  <a:pt x="4671944" y="1266230"/>
                  <a:pt x="4674275" y="1270993"/>
                </a:cubicBezTo>
                <a:cubicBezTo>
                  <a:pt x="4676607" y="1275755"/>
                  <a:pt x="4682138" y="1278137"/>
                  <a:pt x="4690870" y="1278137"/>
                </a:cubicBezTo>
                <a:lnTo>
                  <a:pt x="4706646" y="1278137"/>
                </a:lnTo>
                <a:lnTo>
                  <a:pt x="4706646" y="1298377"/>
                </a:lnTo>
                <a:lnTo>
                  <a:pt x="4689233" y="1298377"/>
                </a:lnTo>
                <a:cubicBezTo>
                  <a:pt x="4677624" y="1298377"/>
                  <a:pt x="4668670" y="1296517"/>
                  <a:pt x="4662369" y="1292796"/>
                </a:cubicBezTo>
                <a:cubicBezTo>
                  <a:pt x="4656069" y="1289075"/>
                  <a:pt x="4651753" y="1283718"/>
                  <a:pt x="4649421" y="1276723"/>
                </a:cubicBezTo>
                <a:cubicBezTo>
                  <a:pt x="4647089" y="1269728"/>
                  <a:pt x="4645924" y="1261319"/>
                  <a:pt x="4645924" y="1251496"/>
                </a:cubicBezTo>
                <a:lnTo>
                  <a:pt x="4645924" y="1173510"/>
                </a:lnTo>
                <a:lnTo>
                  <a:pt x="4621813" y="1173510"/>
                </a:lnTo>
                <a:lnTo>
                  <a:pt x="4621813" y="1153419"/>
                </a:lnTo>
                <a:lnTo>
                  <a:pt x="4645924" y="1153419"/>
                </a:lnTo>
                <a:close/>
                <a:moveTo>
                  <a:pt x="3836299" y="1120230"/>
                </a:moveTo>
                <a:lnTo>
                  <a:pt x="3861153" y="1120230"/>
                </a:lnTo>
                <a:lnTo>
                  <a:pt x="3861153" y="1153419"/>
                </a:lnTo>
                <a:lnTo>
                  <a:pt x="3897020" y="1153419"/>
                </a:lnTo>
                <a:lnTo>
                  <a:pt x="3897020" y="1173510"/>
                </a:lnTo>
                <a:lnTo>
                  <a:pt x="3861153" y="1173510"/>
                </a:lnTo>
                <a:lnTo>
                  <a:pt x="3861153" y="1250306"/>
                </a:lnTo>
                <a:cubicBezTo>
                  <a:pt x="3861153" y="1259335"/>
                  <a:pt x="3862319" y="1266230"/>
                  <a:pt x="3864650" y="1270993"/>
                </a:cubicBezTo>
                <a:cubicBezTo>
                  <a:pt x="3866982" y="1275755"/>
                  <a:pt x="3872513" y="1278137"/>
                  <a:pt x="3881245" y="1278137"/>
                </a:cubicBezTo>
                <a:lnTo>
                  <a:pt x="3897020" y="1278137"/>
                </a:lnTo>
                <a:lnTo>
                  <a:pt x="3897020" y="1298377"/>
                </a:lnTo>
                <a:lnTo>
                  <a:pt x="3879608" y="1298377"/>
                </a:lnTo>
                <a:cubicBezTo>
                  <a:pt x="3867999" y="1298377"/>
                  <a:pt x="3859045" y="1296517"/>
                  <a:pt x="3852744" y="1292796"/>
                </a:cubicBezTo>
                <a:cubicBezTo>
                  <a:pt x="3846444" y="1289075"/>
                  <a:pt x="3842128" y="1283718"/>
                  <a:pt x="3839796" y="1276723"/>
                </a:cubicBezTo>
                <a:cubicBezTo>
                  <a:pt x="3837464" y="1269728"/>
                  <a:pt x="3836299" y="1261319"/>
                  <a:pt x="3836299" y="1251496"/>
                </a:cubicBezTo>
                <a:lnTo>
                  <a:pt x="3836299" y="1173510"/>
                </a:lnTo>
                <a:lnTo>
                  <a:pt x="3812188" y="1173510"/>
                </a:lnTo>
                <a:lnTo>
                  <a:pt x="3812188" y="1153419"/>
                </a:lnTo>
                <a:lnTo>
                  <a:pt x="3836299" y="1153419"/>
                </a:lnTo>
                <a:close/>
                <a:moveTo>
                  <a:pt x="3379099" y="1120230"/>
                </a:moveTo>
                <a:lnTo>
                  <a:pt x="3403953" y="1120230"/>
                </a:lnTo>
                <a:lnTo>
                  <a:pt x="3403953" y="1153419"/>
                </a:lnTo>
                <a:lnTo>
                  <a:pt x="3439820" y="1153419"/>
                </a:lnTo>
                <a:lnTo>
                  <a:pt x="3439820" y="1173510"/>
                </a:lnTo>
                <a:lnTo>
                  <a:pt x="3403953" y="1173510"/>
                </a:lnTo>
                <a:lnTo>
                  <a:pt x="3403953" y="1250306"/>
                </a:lnTo>
                <a:cubicBezTo>
                  <a:pt x="3403953" y="1259335"/>
                  <a:pt x="3405119" y="1266230"/>
                  <a:pt x="3407450" y="1270993"/>
                </a:cubicBezTo>
                <a:cubicBezTo>
                  <a:pt x="3409782" y="1275755"/>
                  <a:pt x="3415313" y="1278137"/>
                  <a:pt x="3424045" y="1278137"/>
                </a:cubicBezTo>
                <a:lnTo>
                  <a:pt x="3439820" y="1278137"/>
                </a:lnTo>
                <a:lnTo>
                  <a:pt x="3439820" y="1298377"/>
                </a:lnTo>
                <a:lnTo>
                  <a:pt x="3422408" y="1298377"/>
                </a:lnTo>
                <a:cubicBezTo>
                  <a:pt x="3410799" y="1298377"/>
                  <a:pt x="3401845" y="1296517"/>
                  <a:pt x="3395544" y="1292796"/>
                </a:cubicBezTo>
                <a:cubicBezTo>
                  <a:pt x="3389244" y="1289075"/>
                  <a:pt x="3384928" y="1283718"/>
                  <a:pt x="3382596" y="1276723"/>
                </a:cubicBezTo>
                <a:cubicBezTo>
                  <a:pt x="3380264" y="1269728"/>
                  <a:pt x="3379099" y="1261319"/>
                  <a:pt x="3379099" y="1251496"/>
                </a:cubicBezTo>
                <a:lnTo>
                  <a:pt x="3379099" y="1173510"/>
                </a:lnTo>
                <a:lnTo>
                  <a:pt x="3354988" y="1173510"/>
                </a:lnTo>
                <a:lnTo>
                  <a:pt x="3354988" y="1153419"/>
                </a:lnTo>
                <a:lnTo>
                  <a:pt x="3379099" y="1153419"/>
                </a:lnTo>
                <a:close/>
                <a:moveTo>
                  <a:pt x="5285587" y="1098055"/>
                </a:moveTo>
                <a:lnTo>
                  <a:pt x="5310441" y="1098055"/>
                </a:lnTo>
                <a:lnTo>
                  <a:pt x="5310441" y="1250306"/>
                </a:lnTo>
                <a:cubicBezTo>
                  <a:pt x="5310441" y="1259335"/>
                  <a:pt x="5311607" y="1266230"/>
                  <a:pt x="5313939" y="1270993"/>
                </a:cubicBezTo>
                <a:cubicBezTo>
                  <a:pt x="5316270" y="1275755"/>
                  <a:pt x="5321802" y="1278137"/>
                  <a:pt x="5330533" y="1278137"/>
                </a:cubicBezTo>
                <a:lnTo>
                  <a:pt x="5337230" y="1278137"/>
                </a:lnTo>
                <a:lnTo>
                  <a:pt x="5337230" y="1298377"/>
                </a:lnTo>
                <a:lnTo>
                  <a:pt x="5328896" y="1298377"/>
                </a:lnTo>
                <a:cubicBezTo>
                  <a:pt x="5317188" y="1298377"/>
                  <a:pt x="5308209" y="1296517"/>
                  <a:pt x="5301958" y="1292796"/>
                </a:cubicBezTo>
                <a:cubicBezTo>
                  <a:pt x="5295707" y="1289075"/>
                  <a:pt x="5291416" y="1283718"/>
                  <a:pt x="5289084" y="1276723"/>
                </a:cubicBezTo>
                <a:cubicBezTo>
                  <a:pt x="5286752" y="1269728"/>
                  <a:pt x="5285587" y="1261319"/>
                  <a:pt x="5285587" y="1251496"/>
                </a:cubicBezTo>
                <a:close/>
                <a:moveTo>
                  <a:pt x="4984805" y="1098055"/>
                </a:moveTo>
                <a:lnTo>
                  <a:pt x="5109523" y="1098055"/>
                </a:lnTo>
                <a:lnTo>
                  <a:pt x="5109523" y="1120379"/>
                </a:lnTo>
                <a:lnTo>
                  <a:pt x="5011594" y="1120379"/>
                </a:lnTo>
                <a:lnTo>
                  <a:pt x="5011594" y="1184375"/>
                </a:lnTo>
                <a:lnTo>
                  <a:pt x="5100147" y="1184375"/>
                </a:lnTo>
                <a:lnTo>
                  <a:pt x="5100147" y="1206253"/>
                </a:lnTo>
                <a:lnTo>
                  <a:pt x="5011594" y="1206253"/>
                </a:lnTo>
                <a:lnTo>
                  <a:pt x="5011594" y="1298377"/>
                </a:lnTo>
                <a:lnTo>
                  <a:pt x="4984805" y="1298377"/>
                </a:lnTo>
                <a:close/>
                <a:moveTo>
                  <a:pt x="3269859" y="1098055"/>
                </a:moveTo>
                <a:lnTo>
                  <a:pt x="3285039" y="1098055"/>
                </a:lnTo>
                <a:lnTo>
                  <a:pt x="3285039" y="1117551"/>
                </a:lnTo>
                <a:lnTo>
                  <a:pt x="3271347" y="1117551"/>
                </a:lnTo>
                <a:cubicBezTo>
                  <a:pt x="3262616" y="1117551"/>
                  <a:pt x="3257084" y="1119957"/>
                  <a:pt x="3254753" y="1124769"/>
                </a:cubicBezTo>
                <a:cubicBezTo>
                  <a:pt x="3252421" y="1129581"/>
                  <a:pt x="3251255" y="1136502"/>
                  <a:pt x="3251255" y="1145531"/>
                </a:cubicBezTo>
                <a:lnTo>
                  <a:pt x="3251255" y="1153419"/>
                </a:lnTo>
                <a:lnTo>
                  <a:pt x="3284742" y="1153419"/>
                </a:lnTo>
                <a:lnTo>
                  <a:pt x="3284742" y="1173510"/>
                </a:lnTo>
                <a:lnTo>
                  <a:pt x="3251255" y="1173510"/>
                </a:lnTo>
                <a:lnTo>
                  <a:pt x="3251255" y="1298377"/>
                </a:lnTo>
                <a:lnTo>
                  <a:pt x="3226401" y="1298377"/>
                </a:lnTo>
                <a:lnTo>
                  <a:pt x="3226401" y="1173510"/>
                </a:lnTo>
                <a:lnTo>
                  <a:pt x="3202291" y="1173510"/>
                </a:lnTo>
                <a:lnTo>
                  <a:pt x="3202291" y="1153419"/>
                </a:lnTo>
                <a:lnTo>
                  <a:pt x="3226401" y="1153419"/>
                </a:lnTo>
                <a:lnTo>
                  <a:pt x="3226401" y="1145084"/>
                </a:lnTo>
                <a:cubicBezTo>
                  <a:pt x="3226401" y="1137643"/>
                  <a:pt x="3227021" y="1131020"/>
                  <a:pt x="3228261" y="1125216"/>
                </a:cubicBezTo>
                <a:cubicBezTo>
                  <a:pt x="3229502" y="1119411"/>
                  <a:pt x="3231709" y="1114475"/>
                  <a:pt x="3234884" y="1110407"/>
                </a:cubicBezTo>
                <a:cubicBezTo>
                  <a:pt x="3238059" y="1106339"/>
                  <a:pt x="3242450" y="1103264"/>
                  <a:pt x="3248055" y="1101180"/>
                </a:cubicBezTo>
                <a:cubicBezTo>
                  <a:pt x="3253661" y="1099096"/>
                  <a:pt x="3260929" y="1098055"/>
                  <a:pt x="3269859" y="1098055"/>
                </a:cubicBezTo>
                <a:close/>
                <a:moveTo>
                  <a:pt x="3622879" y="1097310"/>
                </a:moveTo>
                <a:cubicBezTo>
                  <a:pt x="3627542" y="1097310"/>
                  <a:pt x="3631313" y="1098675"/>
                  <a:pt x="3634190" y="1101403"/>
                </a:cubicBezTo>
                <a:cubicBezTo>
                  <a:pt x="3637067" y="1104132"/>
                  <a:pt x="3638506" y="1107580"/>
                  <a:pt x="3638506" y="1111747"/>
                </a:cubicBezTo>
                <a:cubicBezTo>
                  <a:pt x="3638506" y="1115914"/>
                  <a:pt x="3637067" y="1119362"/>
                  <a:pt x="3634190" y="1122090"/>
                </a:cubicBezTo>
                <a:cubicBezTo>
                  <a:pt x="3631313" y="1124819"/>
                  <a:pt x="3627542" y="1126183"/>
                  <a:pt x="3622879" y="1126183"/>
                </a:cubicBezTo>
                <a:cubicBezTo>
                  <a:pt x="3618117" y="1126183"/>
                  <a:pt x="3614346" y="1124819"/>
                  <a:pt x="3611568" y="1122090"/>
                </a:cubicBezTo>
                <a:cubicBezTo>
                  <a:pt x="3608790" y="1119362"/>
                  <a:pt x="3607401" y="1115914"/>
                  <a:pt x="3607401" y="1111747"/>
                </a:cubicBezTo>
                <a:cubicBezTo>
                  <a:pt x="3607401" y="1107580"/>
                  <a:pt x="3608790" y="1104132"/>
                  <a:pt x="3611568" y="1101403"/>
                </a:cubicBezTo>
                <a:cubicBezTo>
                  <a:pt x="3614346" y="1098675"/>
                  <a:pt x="3618117" y="1097310"/>
                  <a:pt x="3622879" y="1097310"/>
                </a:cubicBezTo>
                <a:close/>
                <a:moveTo>
                  <a:pt x="3318079" y="1097310"/>
                </a:moveTo>
                <a:cubicBezTo>
                  <a:pt x="3322742" y="1097310"/>
                  <a:pt x="3326513" y="1098675"/>
                  <a:pt x="3329390" y="1101403"/>
                </a:cubicBezTo>
                <a:cubicBezTo>
                  <a:pt x="3332267" y="1104132"/>
                  <a:pt x="3333706" y="1107580"/>
                  <a:pt x="3333706" y="1111747"/>
                </a:cubicBezTo>
                <a:cubicBezTo>
                  <a:pt x="3333706" y="1115914"/>
                  <a:pt x="3332267" y="1119362"/>
                  <a:pt x="3329390" y="1122090"/>
                </a:cubicBezTo>
                <a:cubicBezTo>
                  <a:pt x="3326513" y="1124819"/>
                  <a:pt x="3322742" y="1126183"/>
                  <a:pt x="3318079" y="1126183"/>
                </a:cubicBezTo>
                <a:cubicBezTo>
                  <a:pt x="3313317" y="1126183"/>
                  <a:pt x="3309546" y="1124819"/>
                  <a:pt x="3306768" y="1122090"/>
                </a:cubicBezTo>
                <a:cubicBezTo>
                  <a:pt x="3303990" y="1119362"/>
                  <a:pt x="3302601" y="1115914"/>
                  <a:pt x="3302601" y="1111747"/>
                </a:cubicBezTo>
                <a:cubicBezTo>
                  <a:pt x="3302601" y="1107580"/>
                  <a:pt x="3303990" y="1104132"/>
                  <a:pt x="3306768" y="1101403"/>
                </a:cubicBezTo>
                <a:cubicBezTo>
                  <a:pt x="3309546" y="1098675"/>
                  <a:pt x="3313317" y="1097310"/>
                  <a:pt x="3318079" y="1097310"/>
                </a:cubicBezTo>
                <a:close/>
                <a:moveTo>
                  <a:pt x="5077972" y="865883"/>
                </a:moveTo>
                <a:cubicBezTo>
                  <a:pt x="5053465" y="866180"/>
                  <a:pt x="5035903" y="868686"/>
                  <a:pt x="5025286" y="873399"/>
                </a:cubicBezTo>
                <a:cubicBezTo>
                  <a:pt x="5014670" y="878111"/>
                  <a:pt x="5009362" y="885875"/>
                  <a:pt x="5009362" y="896690"/>
                </a:cubicBezTo>
                <a:cubicBezTo>
                  <a:pt x="5009362" y="903834"/>
                  <a:pt x="5011396" y="909514"/>
                  <a:pt x="5015464" y="913731"/>
                </a:cubicBezTo>
                <a:cubicBezTo>
                  <a:pt x="5019532" y="917948"/>
                  <a:pt x="5025634" y="920056"/>
                  <a:pt x="5033770" y="920056"/>
                </a:cubicBezTo>
                <a:cubicBezTo>
                  <a:pt x="5043195" y="920056"/>
                  <a:pt x="5051629" y="917849"/>
                  <a:pt x="5059070" y="913433"/>
                </a:cubicBezTo>
                <a:cubicBezTo>
                  <a:pt x="5066512" y="909018"/>
                  <a:pt x="5072812" y="903239"/>
                  <a:pt x="5077972" y="896095"/>
                </a:cubicBezTo>
                <a:close/>
                <a:moveTo>
                  <a:pt x="4025013" y="850553"/>
                </a:moveTo>
                <a:lnTo>
                  <a:pt x="4153749" y="850553"/>
                </a:lnTo>
                <a:lnTo>
                  <a:pt x="4153749" y="872431"/>
                </a:lnTo>
                <a:lnTo>
                  <a:pt x="4025013" y="872431"/>
                </a:lnTo>
                <a:close/>
                <a:moveTo>
                  <a:pt x="4447833" y="809030"/>
                </a:moveTo>
                <a:cubicBezTo>
                  <a:pt x="4437911" y="809030"/>
                  <a:pt x="4429552" y="811883"/>
                  <a:pt x="4422756" y="817588"/>
                </a:cubicBezTo>
                <a:cubicBezTo>
                  <a:pt x="4415959" y="823293"/>
                  <a:pt x="4410676" y="829866"/>
                  <a:pt x="4406906" y="837308"/>
                </a:cubicBezTo>
                <a:lnTo>
                  <a:pt x="4406906" y="893416"/>
                </a:lnTo>
                <a:cubicBezTo>
                  <a:pt x="4410676" y="901155"/>
                  <a:pt x="4415910" y="907306"/>
                  <a:pt x="4422607" y="911871"/>
                </a:cubicBezTo>
                <a:cubicBezTo>
                  <a:pt x="4429304" y="916435"/>
                  <a:pt x="4437465" y="918717"/>
                  <a:pt x="4447089" y="918717"/>
                </a:cubicBezTo>
                <a:cubicBezTo>
                  <a:pt x="4458896" y="918717"/>
                  <a:pt x="4467652" y="913929"/>
                  <a:pt x="4473357" y="904355"/>
                </a:cubicBezTo>
                <a:cubicBezTo>
                  <a:pt x="4479062" y="894780"/>
                  <a:pt x="4481915" y="881262"/>
                  <a:pt x="4481915" y="863799"/>
                </a:cubicBezTo>
                <a:cubicBezTo>
                  <a:pt x="4481915" y="846138"/>
                  <a:pt x="4479087" y="832595"/>
                  <a:pt x="4473432" y="823169"/>
                </a:cubicBezTo>
                <a:cubicBezTo>
                  <a:pt x="4467776" y="813743"/>
                  <a:pt x="4459244" y="809030"/>
                  <a:pt x="4447833" y="809030"/>
                </a:cubicBezTo>
                <a:close/>
                <a:moveTo>
                  <a:pt x="3420324" y="808882"/>
                </a:moveTo>
                <a:cubicBezTo>
                  <a:pt x="3410898" y="808882"/>
                  <a:pt x="3403308" y="811288"/>
                  <a:pt x="3397553" y="816100"/>
                </a:cubicBezTo>
                <a:cubicBezTo>
                  <a:pt x="3391799" y="820912"/>
                  <a:pt x="3387656" y="827485"/>
                  <a:pt x="3385126" y="835819"/>
                </a:cubicBezTo>
                <a:cubicBezTo>
                  <a:pt x="3382596" y="844154"/>
                  <a:pt x="3381331" y="853679"/>
                  <a:pt x="3381331" y="864394"/>
                </a:cubicBezTo>
                <a:cubicBezTo>
                  <a:pt x="3381331" y="874912"/>
                  <a:pt x="3382596" y="884288"/>
                  <a:pt x="3385126" y="892523"/>
                </a:cubicBezTo>
                <a:cubicBezTo>
                  <a:pt x="3387656" y="900758"/>
                  <a:pt x="3391799" y="907257"/>
                  <a:pt x="3397553" y="912019"/>
                </a:cubicBezTo>
                <a:cubicBezTo>
                  <a:pt x="3403308" y="916782"/>
                  <a:pt x="3410898" y="919163"/>
                  <a:pt x="3420324" y="919163"/>
                </a:cubicBezTo>
                <a:cubicBezTo>
                  <a:pt x="3430345" y="919163"/>
                  <a:pt x="3438307" y="916782"/>
                  <a:pt x="3444211" y="912019"/>
                </a:cubicBezTo>
                <a:cubicBezTo>
                  <a:pt x="3450114" y="907257"/>
                  <a:pt x="3454381" y="900758"/>
                  <a:pt x="3457010" y="892523"/>
                </a:cubicBezTo>
                <a:cubicBezTo>
                  <a:pt x="3459639" y="884288"/>
                  <a:pt x="3460954" y="874862"/>
                  <a:pt x="3460954" y="864246"/>
                </a:cubicBezTo>
                <a:cubicBezTo>
                  <a:pt x="3460954" y="853629"/>
                  <a:pt x="3459639" y="844154"/>
                  <a:pt x="3457010" y="835819"/>
                </a:cubicBezTo>
                <a:cubicBezTo>
                  <a:pt x="3454381" y="827485"/>
                  <a:pt x="3450114" y="820912"/>
                  <a:pt x="3444211" y="816100"/>
                </a:cubicBezTo>
                <a:cubicBezTo>
                  <a:pt x="3438307" y="811288"/>
                  <a:pt x="3430345" y="808882"/>
                  <a:pt x="3420324" y="808882"/>
                </a:cubicBezTo>
                <a:close/>
                <a:moveTo>
                  <a:pt x="4895955" y="807989"/>
                </a:moveTo>
                <a:cubicBezTo>
                  <a:pt x="4884346" y="807989"/>
                  <a:pt x="4875293" y="811536"/>
                  <a:pt x="4868794" y="818630"/>
                </a:cubicBezTo>
                <a:cubicBezTo>
                  <a:pt x="4862295" y="825724"/>
                  <a:pt x="4858450" y="836067"/>
                  <a:pt x="4857260" y="849660"/>
                </a:cubicBezTo>
                <a:lnTo>
                  <a:pt x="4932567" y="849660"/>
                </a:lnTo>
                <a:cubicBezTo>
                  <a:pt x="4932269" y="836167"/>
                  <a:pt x="4928945" y="825848"/>
                  <a:pt x="4922595" y="818704"/>
                </a:cubicBezTo>
                <a:cubicBezTo>
                  <a:pt x="4916245" y="811560"/>
                  <a:pt x="4907365" y="807989"/>
                  <a:pt x="4895955" y="807989"/>
                </a:cubicBezTo>
                <a:close/>
                <a:moveTo>
                  <a:pt x="3781530" y="807989"/>
                </a:moveTo>
                <a:cubicBezTo>
                  <a:pt x="3769921" y="807989"/>
                  <a:pt x="3760868" y="811536"/>
                  <a:pt x="3754369" y="818630"/>
                </a:cubicBezTo>
                <a:cubicBezTo>
                  <a:pt x="3747870" y="825724"/>
                  <a:pt x="3744025" y="836067"/>
                  <a:pt x="3742835" y="849660"/>
                </a:cubicBezTo>
                <a:lnTo>
                  <a:pt x="3818142" y="849660"/>
                </a:lnTo>
                <a:cubicBezTo>
                  <a:pt x="3817844" y="836167"/>
                  <a:pt x="3814520" y="825848"/>
                  <a:pt x="3808170" y="818704"/>
                </a:cubicBezTo>
                <a:cubicBezTo>
                  <a:pt x="3801820" y="811560"/>
                  <a:pt x="3792940" y="807989"/>
                  <a:pt x="3781530" y="807989"/>
                </a:cubicBezTo>
                <a:close/>
                <a:moveTo>
                  <a:pt x="4025013" y="800994"/>
                </a:moveTo>
                <a:lnTo>
                  <a:pt x="4153749" y="800994"/>
                </a:lnTo>
                <a:lnTo>
                  <a:pt x="4153749" y="822574"/>
                </a:lnTo>
                <a:lnTo>
                  <a:pt x="4025013" y="822574"/>
                </a:lnTo>
                <a:close/>
                <a:moveTo>
                  <a:pt x="2911183" y="791915"/>
                </a:moveTo>
                <a:cubicBezTo>
                  <a:pt x="2921601" y="791915"/>
                  <a:pt x="2930506" y="795586"/>
                  <a:pt x="2937898" y="802928"/>
                </a:cubicBezTo>
                <a:cubicBezTo>
                  <a:pt x="2945289" y="810271"/>
                  <a:pt x="2948985" y="819151"/>
                  <a:pt x="2948985" y="829569"/>
                </a:cubicBezTo>
                <a:cubicBezTo>
                  <a:pt x="2948985" y="839987"/>
                  <a:pt x="2945289" y="848891"/>
                  <a:pt x="2937898" y="856283"/>
                </a:cubicBezTo>
                <a:cubicBezTo>
                  <a:pt x="2930506" y="863675"/>
                  <a:pt x="2921601" y="867371"/>
                  <a:pt x="2911183" y="867371"/>
                </a:cubicBezTo>
                <a:cubicBezTo>
                  <a:pt x="2900864" y="867371"/>
                  <a:pt x="2892009" y="863675"/>
                  <a:pt x="2884617" y="856283"/>
                </a:cubicBezTo>
                <a:cubicBezTo>
                  <a:pt x="2877225" y="848891"/>
                  <a:pt x="2873530" y="839987"/>
                  <a:pt x="2873530" y="829569"/>
                </a:cubicBezTo>
                <a:cubicBezTo>
                  <a:pt x="2873530" y="819151"/>
                  <a:pt x="2877225" y="810271"/>
                  <a:pt x="2884617" y="802928"/>
                </a:cubicBezTo>
                <a:cubicBezTo>
                  <a:pt x="2892009" y="795586"/>
                  <a:pt x="2900864" y="791915"/>
                  <a:pt x="2911183" y="791915"/>
                </a:cubicBezTo>
                <a:close/>
                <a:moveTo>
                  <a:pt x="4620028" y="791469"/>
                </a:moveTo>
                <a:lnTo>
                  <a:pt x="4644882" y="791469"/>
                </a:lnTo>
                <a:lnTo>
                  <a:pt x="4644882" y="936427"/>
                </a:lnTo>
                <a:lnTo>
                  <a:pt x="4620028" y="936427"/>
                </a:lnTo>
                <a:close/>
                <a:moveTo>
                  <a:pt x="4315228" y="791469"/>
                </a:moveTo>
                <a:lnTo>
                  <a:pt x="4340082" y="791469"/>
                </a:lnTo>
                <a:lnTo>
                  <a:pt x="4340082" y="936427"/>
                </a:lnTo>
                <a:lnTo>
                  <a:pt x="4315228" y="936427"/>
                </a:lnTo>
                <a:close/>
                <a:moveTo>
                  <a:pt x="3571087" y="791469"/>
                </a:moveTo>
                <a:lnTo>
                  <a:pt x="3597281" y="791469"/>
                </a:lnTo>
                <a:lnTo>
                  <a:pt x="3637911" y="912019"/>
                </a:lnTo>
                <a:lnTo>
                  <a:pt x="3678839" y="791469"/>
                </a:lnTo>
                <a:lnTo>
                  <a:pt x="3704139" y="791469"/>
                </a:lnTo>
                <a:lnTo>
                  <a:pt x="3651603" y="936427"/>
                </a:lnTo>
                <a:lnTo>
                  <a:pt x="3624219" y="936427"/>
                </a:lnTo>
                <a:close/>
                <a:moveTo>
                  <a:pt x="4759480" y="790129"/>
                </a:moveTo>
                <a:cubicBezTo>
                  <a:pt x="4774958" y="790129"/>
                  <a:pt x="4786020" y="794743"/>
                  <a:pt x="4792668" y="803970"/>
                </a:cubicBezTo>
                <a:cubicBezTo>
                  <a:pt x="4799316" y="813198"/>
                  <a:pt x="4802640" y="826195"/>
                  <a:pt x="4802640" y="842963"/>
                </a:cubicBezTo>
                <a:lnTo>
                  <a:pt x="4802640" y="936427"/>
                </a:lnTo>
                <a:lnTo>
                  <a:pt x="4777934" y="936427"/>
                </a:lnTo>
                <a:lnTo>
                  <a:pt x="4777934" y="846386"/>
                </a:lnTo>
                <a:cubicBezTo>
                  <a:pt x="4777934" y="839540"/>
                  <a:pt x="4777264" y="833438"/>
                  <a:pt x="4775925" y="828080"/>
                </a:cubicBezTo>
                <a:cubicBezTo>
                  <a:pt x="4774586" y="822723"/>
                  <a:pt x="4772155" y="818531"/>
                  <a:pt x="4768632" y="815504"/>
                </a:cubicBezTo>
                <a:cubicBezTo>
                  <a:pt x="4765110" y="812478"/>
                  <a:pt x="4760075" y="810965"/>
                  <a:pt x="4753526" y="810965"/>
                </a:cubicBezTo>
                <a:cubicBezTo>
                  <a:pt x="4743505" y="810965"/>
                  <a:pt x="4735047" y="813371"/>
                  <a:pt x="4728151" y="818183"/>
                </a:cubicBezTo>
                <a:cubicBezTo>
                  <a:pt x="4721256" y="822995"/>
                  <a:pt x="4715724" y="828180"/>
                  <a:pt x="4711557" y="833736"/>
                </a:cubicBezTo>
                <a:lnTo>
                  <a:pt x="4711557" y="936427"/>
                </a:lnTo>
                <a:lnTo>
                  <a:pt x="4686703" y="936427"/>
                </a:lnTo>
                <a:lnTo>
                  <a:pt x="4686703" y="791469"/>
                </a:lnTo>
                <a:lnTo>
                  <a:pt x="4710813" y="791469"/>
                </a:lnTo>
                <a:lnTo>
                  <a:pt x="4711408" y="813793"/>
                </a:lnTo>
                <a:cubicBezTo>
                  <a:pt x="4715674" y="808038"/>
                  <a:pt x="4721776" y="802656"/>
                  <a:pt x="4729714" y="797645"/>
                </a:cubicBezTo>
                <a:cubicBezTo>
                  <a:pt x="4737651" y="792634"/>
                  <a:pt x="4747573" y="790129"/>
                  <a:pt x="4759480" y="790129"/>
                </a:cubicBezTo>
                <a:close/>
                <a:moveTo>
                  <a:pt x="5213405" y="789683"/>
                </a:moveTo>
                <a:lnTo>
                  <a:pt x="5216382" y="789683"/>
                </a:lnTo>
                <a:lnTo>
                  <a:pt x="5216382" y="812453"/>
                </a:lnTo>
                <a:lnTo>
                  <a:pt x="5212959" y="812453"/>
                </a:lnTo>
                <a:cubicBezTo>
                  <a:pt x="5205716" y="812453"/>
                  <a:pt x="5199366" y="813396"/>
                  <a:pt x="5193909" y="815281"/>
                </a:cubicBezTo>
                <a:cubicBezTo>
                  <a:pt x="5188452" y="817166"/>
                  <a:pt x="5183714" y="819771"/>
                  <a:pt x="5179696" y="823095"/>
                </a:cubicBezTo>
                <a:cubicBezTo>
                  <a:pt x="5175677" y="826418"/>
                  <a:pt x="5172031" y="830263"/>
                  <a:pt x="5168757" y="834629"/>
                </a:cubicBezTo>
                <a:lnTo>
                  <a:pt x="5168757" y="936427"/>
                </a:lnTo>
                <a:lnTo>
                  <a:pt x="5143902" y="936427"/>
                </a:lnTo>
                <a:lnTo>
                  <a:pt x="5143902" y="791469"/>
                </a:lnTo>
                <a:lnTo>
                  <a:pt x="5167269" y="791469"/>
                </a:lnTo>
                <a:lnTo>
                  <a:pt x="5168161" y="816025"/>
                </a:lnTo>
                <a:cubicBezTo>
                  <a:pt x="5172329" y="808584"/>
                  <a:pt x="5178034" y="802333"/>
                  <a:pt x="5185277" y="797273"/>
                </a:cubicBezTo>
                <a:cubicBezTo>
                  <a:pt x="5192520" y="792213"/>
                  <a:pt x="5201896" y="789683"/>
                  <a:pt x="5213405" y="789683"/>
                </a:cubicBezTo>
                <a:close/>
                <a:moveTo>
                  <a:pt x="3946580" y="789683"/>
                </a:moveTo>
                <a:lnTo>
                  <a:pt x="3949557" y="789683"/>
                </a:lnTo>
                <a:lnTo>
                  <a:pt x="3949557" y="812453"/>
                </a:lnTo>
                <a:lnTo>
                  <a:pt x="3946134" y="812453"/>
                </a:lnTo>
                <a:cubicBezTo>
                  <a:pt x="3938891" y="812453"/>
                  <a:pt x="3932541" y="813396"/>
                  <a:pt x="3927084" y="815281"/>
                </a:cubicBezTo>
                <a:cubicBezTo>
                  <a:pt x="3921627" y="817166"/>
                  <a:pt x="3916889" y="819771"/>
                  <a:pt x="3912871" y="823095"/>
                </a:cubicBezTo>
                <a:cubicBezTo>
                  <a:pt x="3908852" y="826418"/>
                  <a:pt x="3905206" y="830263"/>
                  <a:pt x="3901932" y="834629"/>
                </a:cubicBezTo>
                <a:lnTo>
                  <a:pt x="3901932" y="936427"/>
                </a:lnTo>
                <a:lnTo>
                  <a:pt x="3877077" y="936427"/>
                </a:lnTo>
                <a:lnTo>
                  <a:pt x="3877077" y="791469"/>
                </a:lnTo>
                <a:lnTo>
                  <a:pt x="3900444" y="791469"/>
                </a:lnTo>
                <a:lnTo>
                  <a:pt x="3901336" y="816025"/>
                </a:lnTo>
                <a:cubicBezTo>
                  <a:pt x="3905504" y="808584"/>
                  <a:pt x="3911209" y="802333"/>
                  <a:pt x="3918452" y="797273"/>
                </a:cubicBezTo>
                <a:cubicBezTo>
                  <a:pt x="3925695" y="792213"/>
                  <a:pt x="3935071" y="789683"/>
                  <a:pt x="3946580" y="789683"/>
                </a:cubicBezTo>
                <a:close/>
                <a:moveTo>
                  <a:pt x="3270305" y="789534"/>
                </a:moveTo>
                <a:cubicBezTo>
                  <a:pt x="3277945" y="789534"/>
                  <a:pt x="3285114" y="790427"/>
                  <a:pt x="3291811" y="792213"/>
                </a:cubicBezTo>
                <a:cubicBezTo>
                  <a:pt x="3298508" y="793999"/>
                  <a:pt x="3304437" y="796752"/>
                  <a:pt x="3309596" y="800473"/>
                </a:cubicBezTo>
                <a:cubicBezTo>
                  <a:pt x="3314755" y="804193"/>
                  <a:pt x="3318798" y="809006"/>
                  <a:pt x="3321725" y="814909"/>
                </a:cubicBezTo>
                <a:cubicBezTo>
                  <a:pt x="3324652" y="820813"/>
                  <a:pt x="3326116" y="827832"/>
                  <a:pt x="3326116" y="835968"/>
                </a:cubicBezTo>
                <a:lnTo>
                  <a:pt x="3302006" y="835968"/>
                </a:lnTo>
                <a:cubicBezTo>
                  <a:pt x="3302006" y="825947"/>
                  <a:pt x="3298955" y="818828"/>
                  <a:pt x="3292853" y="814611"/>
                </a:cubicBezTo>
                <a:cubicBezTo>
                  <a:pt x="3286751" y="810395"/>
                  <a:pt x="3279235" y="808286"/>
                  <a:pt x="3270305" y="808286"/>
                </a:cubicBezTo>
                <a:cubicBezTo>
                  <a:pt x="3261376" y="808286"/>
                  <a:pt x="3254133" y="809824"/>
                  <a:pt x="3248576" y="812900"/>
                </a:cubicBezTo>
                <a:cubicBezTo>
                  <a:pt x="3243020" y="815976"/>
                  <a:pt x="3240242" y="820788"/>
                  <a:pt x="3240242" y="827336"/>
                </a:cubicBezTo>
                <a:cubicBezTo>
                  <a:pt x="3240242" y="831206"/>
                  <a:pt x="3241482" y="834480"/>
                  <a:pt x="3243963" y="837159"/>
                </a:cubicBezTo>
                <a:cubicBezTo>
                  <a:pt x="3246443" y="839838"/>
                  <a:pt x="3250610" y="842244"/>
                  <a:pt x="3256464" y="844377"/>
                </a:cubicBezTo>
                <a:cubicBezTo>
                  <a:pt x="3262318" y="846510"/>
                  <a:pt x="3270156" y="848767"/>
                  <a:pt x="3279979" y="851149"/>
                </a:cubicBezTo>
                <a:cubicBezTo>
                  <a:pt x="3290893" y="853728"/>
                  <a:pt x="3299996" y="856804"/>
                  <a:pt x="3307289" y="860376"/>
                </a:cubicBezTo>
                <a:cubicBezTo>
                  <a:pt x="3314582" y="863948"/>
                  <a:pt x="3320088" y="868562"/>
                  <a:pt x="3323809" y="874217"/>
                </a:cubicBezTo>
                <a:cubicBezTo>
                  <a:pt x="3327530" y="879873"/>
                  <a:pt x="3329390" y="887165"/>
                  <a:pt x="3329390" y="896095"/>
                </a:cubicBezTo>
                <a:cubicBezTo>
                  <a:pt x="3329390" y="903437"/>
                  <a:pt x="3327951" y="909787"/>
                  <a:pt x="3325074" y="915145"/>
                </a:cubicBezTo>
                <a:cubicBezTo>
                  <a:pt x="3322197" y="920503"/>
                  <a:pt x="3318154" y="924893"/>
                  <a:pt x="3312945" y="928316"/>
                </a:cubicBezTo>
                <a:cubicBezTo>
                  <a:pt x="3307736" y="931739"/>
                  <a:pt x="3301634" y="934269"/>
                  <a:pt x="3294639" y="935906"/>
                </a:cubicBezTo>
                <a:cubicBezTo>
                  <a:pt x="3287644" y="937543"/>
                  <a:pt x="3280078" y="938362"/>
                  <a:pt x="3271942" y="938362"/>
                </a:cubicBezTo>
                <a:cubicBezTo>
                  <a:pt x="3263707" y="938362"/>
                  <a:pt x="3255943" y="937494"/>
                  <a:pt x="3248651" y="935757"/>
                </a:cubicBezTo>
                <a:cubicBezTo>
                  <a:pt x="3241358" y="934021"/>
                  <a:pt x="3234934" y="931218"/>
                  <a:pt x="3229378" y="927349"/>
                </a:cubicBezTo>
                <a:cubicBezTo>
                  <a:pt x="3223821" y="923479"/>
                  <a:pt x="3219480" y="918469"/>
                  <a:pt x="3216355" y="912317"/>
                </a:cubicBezTo>
                <a:cubicBezTo>
                  <a:pt x="3213230" y="906166"/>
                  <a:pt x="3211667" y="898674"/>
                  <a:pt x="3211667" y="889844"/>
                </a:cubicBezTo>
                <a:lnTo>
                  <a:pt x="3235628" y="889844"/>
                </a:lnTo>
                <a:cubicBezTo>
                  <a:pt x="3235628" y="900957"/>
                  <a:pt x="3239151" y="908745"/>
                  <a:pt x="3246195" y="913210"/>
                </a:cubicBezTo>
                <a:cubicBezTo>
                  <a:pt x="3253240" y="917675"/>
                  <a:pt x="3262021" y="919907"/>
                  <a:pt x="3272538" y="919907"/>
                </a:cubicBezTo>
                <a:cubicBezTo>
                  <a:pt x="3281964" y="919907"/>
                  <a:pt x="3289727" y="918146"/>
                  <a:pt x="3295829" y="914624"/>
                </a:cubicBezTo>
                <a:cubicBezTo>
                  <a:pt x="3301931" y="911102"/>
                  <a:pt x="3304982" y="905322"/>
                  <a:pt x="3304982" y="897285"/>
                </a:cubicBezTo>
                <a:cubicBezTo>
                  <a:pt x="3304982" y="890142"/>
                  <a:pt x="3302229" y="884883"/>
                  <a:pt x="3296722" y="881510"/>
                </a:cubicBezTo>
                <a:cubicBezTo>
                  <a:pt x="3291216" y="878136"/>
                  <a:pt x="3281467" y="874713"/>
                  <a:pt x="3267478" y="871241"/>
                </a:cubicBezTo>
                <a:cubicBezTo>
                  <a:pt x="3256167" y="868562"/>
                  <a:pt x="3246691" y="865461"/>
                  <a:pt x="3239051" y="861939"/>
                </a:cubicBezTo>
                <a:cubicBezTo>
                  <a:pt x="3231412" y="858416"/>
                  <a:pt x="3225657" y="853952"/>
                  <a:pt x="3221787" y="848544"/>
                </a:cubicBezTo>
                <a:cubicBezTo>
                  <a:pt x="3217918" y="843137"/>
                  <a:pt x="3215983" y="836315"/>
                  <a:pt x="3215983" y="828080"/>
                </a:cubicBezTo>
                <a:cubicBezTo>
                  <a:pt x="3215983" y="821730"/>
                  <a:pt x="3217347" y="816149"/>
                  <a:pt x="3220076" y="811337"/>
                </a:cubicBezTo>
                <a:cubicBezTo>
                  <a:pt x="3222804" y="806525"/>
                  <a:pt x="3226624" y="802507"/>
                  <a:pt x="3231536" y="799282"/>
                </a:cubicBezTo>
                <a:cubicBezTo>
                  <a:pt x="3236447" y="796057"/>
                  <a:pt x="3242202" y="793627"/>
                  <a:pt x="3248800" y="791990"/>
                </a:cubicBezTo>
                <a:cubicBezTo>
                  <a:pt x="3255398" y="790352"/>
                  <a:pt x="3262566" y="789534"/>
                  <a:pt x="3270305" y="789534"/>
                </a:cubicBezTo>
                <a:close/>
                <a:moveTo>
                  <a:pt x="5048355" y="788939"/>
                </a:moveTo>
                <a:cubicBezTo>
                  <a:pt x="5055300" y="788939"/>
                  <a:pt x="5061997" y="789633"/>
                  <a:pt x="5068447" y="791022"/>
                </a:cubicBezTo>
                <a:cubicBezTo>
                  <a:pt x="5074896" y="792411"/>
                  <a:pt x="5080700" y="794941"/>
                  <a:pt x="5085860" y="798612"/>
                </a:cubicBezTo>
                <a:cubicBezTo>
                  <a:pt x="5091019" y="802283"/>
                  <a:pt x="5095087" y="807418"/>
                  <a:pt x="5098063" y="814016"/>
                </a:cubicBezTo>
                <a:cubicBezTo>
                  <a:pt x="5101040" y="820614"/>
                  <a:pt x="5102528" y="829122"/>
                  <a:pt x="5102528" y="839540"/>
                </a:cubicBezTo>
                <a:lnTo>
                  <a:pt x="5102528" y="936427"/>
                </a:lnTo>
                <a:lnTo>
                  <a:pt x="5079609" y="936427"/>
                </a:lnTo>
                <a:lnTo>
                  <a:pt x="5078716" y="915294"/>
                </a:lnTo>
                <a:cubicBezTo>
                  <a:pt x="5072366" y="922636"/>
                  <a:pt x="5064974" y="928440"/>
                  <a:pt x="5056540" y="932707"/>
                </a:cubicBezTo>
                <a:cubicBezTo>
                  <a:pt x="5048107" y="936973"/>
                  <a:pt x="5038334" y="939106"/>
                  <a:pt x="5027221" y="939106"/>
                </a:cubicBezTo>
                <a:cubicBezTo>
                  <a:pt x="5019383" y="939106"/>
                  <a:pt x="5012239" y="937568"/>
                  <a:pt x="5005790" y="934492"/>
                </a:cubicBezTo>
                <a:cubicBezTo>
                  <a:pt x="4999341" y="931417"/>
                  <a:pt x="4994181" y="926803"/>
                  <a:pt x="4990312" y="920651"/>
                </a:cubicBezTo>
                <a:cubicBezTo>
                  <a:pt x="4986442" y="914500"/>
                  <a:pt x="4984508" y="906860"/>
                  <a:pt x="4984508" y="897732"/>
                </a:cubicBezTo>
                <a:cubicBezTo>
                  <a:pt x="4984508" y="884635"/>
                  <a:pt x="4988352" y="874713"/>
                  <a:pt x="4996042" y="867966"/>
                </a:cubicBezTo>
                <a:cubicBezTo>
                  <a:pt x="5003731" y="861219"/>
                  <a:pt x="5014620" y="856655"/>
                  <a:pt x="5028710" y="854274"/>
                </a:cubicBezTo>
                <a:cubicBezTo>
                  <a:pt x="5042799" y="851893"/>
                  <a:pt x="5059269" y="850603"/>
                  <a:pt x="5078120" y="850405"/>
                </a:cubicBezTo>
                <a:lnTo>
                  <a:pt x="5078120" y="839838"/>
                </a:lnTo>
                <a:cubicBezTo>
                  <a:pt x="5078120" y="827435"/>
                  <a:pt x="5075293" y="818927"/>
                  <a:pt x="5069637" y="814314"/>
                </a:cubicBezTo>
                <a:cubicBezTo>
                  <a:pt x="5063982" y="809700"/>
                  <a:pt x="5056888" y="807393"/>
                  <a:pt x="5048355" y="807393"/>
                </a:cubicBezTo>
                <a:cubicBezTo>
                  <a:pt x="5039028" y="807393"/>
                  <a:pt x="5031190" y="809849"/>
                  <a:pt x="5024840" y="814760"/>
                </a:cubicBezTo>
                <a:cubicBezTo>
                  <a:pt x="5018490" y="819672"/>
                  <a:pt x="5015315" y="827535"/>
                  <a:pt x="5015315" y="838350"/>
                </a:cubicBezTo>
                <a:lnTo>
                  <a:pt x="4991205" y="838350"/>
                </a:lnTo>
                <a:cubicBezTo>
                  <a:pt x="4991205" y="826642"/>
                  <a:pt x="4993661" y="817142"/>
                  <a:pt x="4998572" y="809849"/>
                </a:cubicBezTo>
                <a:cubicBezTo>
                  <a:pt x="5003483" y="802556"/>
                  <a:pt x="5010255" y="797248"/>
                  <a:pt x="5018887" y="793924"/>
                </a:cubicBezTo>
                <a:cubicBezTo>
                  <a:pt x="5027519" y="790600"/>
                  <a:pt x="5037342" y="788939"/>
                  <a:pt x="5048355" y="788939"/>
                </a:cubicBezTo>
                <a:close/>
                <a:moveTo>
                  <a:pt x="4895955" y="788939"/>
                </a:moveTo>
                <a:cubicBezTo>
                  <a:pt x="4915104" y="788939"/>
                  <a:pt x="4930086" y="794892"/>
                  <a:pt x="4940901" y="806798"/>
                </a:cubicBezTo>
                <a:cubicBezTo>
                  <a:pt x="4951716" y="818704"/>
                  <a:pt x="4957123" y="835819"/>
                  <a:pt x="4957123" y="858144"/>
                </a:cubicBezTo>
                <a:cubicBezTo>
                  <a:pt x="4957123" y="859632"/>
                  <a:pt x="4957098" y="861393"/>
                  <a:pt x="4957049" y="863427"/>
                </a:cubicBezTo>
                <a:cubicBezTo>
                  <a:pt x="4956999" y="865461"/>
                  <a:pt x="4956875" y="866925"/>
                  <a:pt x="4956677" y="867817"/>
                </a:cubicBezTo>
                <a:lnTo>
                  <a:pt x="4857111" y="867817"/>
                </a:lnTo>
                <a:cubicBezTo>
                  <a:pt x="4857210" y="877243"/>
                  <a:pt x="4858649" y="885900"/>
                  <a:pt x="4861427" y="893788"/>
                </a:cubicBezTo>
                <a:cubicBezTo>
                  <a:pt x="4864205" y="901676"/>
                  <a:pt x="4868645" y="908001"/>
                  <a:pt x="4874747" y="912764"/>
                </a:cubicBezTo>
                <a:cubicBezTo>
                  <a:pt x="4880849" y="917526"/>
                  <a:pt x="4888811" y="919907"/>
                  <a:pt x="4898634" y="919907"/>
                </a:cubicBezTo>
                <a:cubicBezTo>
                  <a:pt x="4909250" y="919907"/>
                  <a:pt x="4917510" y="917303"/>
                  <a:pt x="4923414" y="912094"/>
                </a:cubicBezTo>
                <a:cubicBezTo>
                  <a:pt x="4929317" y="906885"/>
                  <a:pt x="4932418" y="899369"/>
                  <a:pt x="4932715" y="889546"/>
                </a:cubicBezTo>
                <a:lnTo>
                  <a:pt x="4957272" y="889546"/>
                </a:lnTo>
                <a:cubicBezTo>
                  <a:pt x="4956974" y="899766"/>
                  <a:pt x="4954419" y="908572"/>
                  <a:pt x="4949607" y="915963"/>
                </a:cubicBezTo>
                <a:cubicBezTo>
                  <a:pt x="4944795" y="923355"/>
                  <a:pt x="4938073" y="929060"/>
                  <a:pt x="4929441" y="933079"/>
                </a:cubicBezTo>
                <a:cubicBezTo>
                  <a:pt x="4920809" y="937097"/>
                  <a:pt x="4910540" y="939106"/>
                  <a:pt x="4898634" y="939106"/>
                </a:cubicBezTo>
                <a:cubicBezTo>
                  <a:pt x="4883553" y="939106"/>
                  <a:pt x="4871101" y="935807"/>
                  <a:pt x="4861278" y="929209"/>
                </a:cubicBezTo>
                <a:cubicBezTo>
                  <a:pt x="4851455" y="922611"/>
                  <a:pt x="4844138" y="913632"/>
                  <a:pt x="4839326" y="902271"/>
                </a:cubicBezTo>
                <a:cubicBezTo>
                  <a:pt x="4834514" y="890911"/>
                  <a:pt x="4832108" y="878136"/>
                  <a:pt x="4832108" y="863948"/>
                </a:cubicBezTo>
                <a:cubicBezTo>
                  <a:pt x="4832108" y="849164"/>
                  <a:pt x="4834439" y="836142"/>
                  <a:pt x="4839103" y="824881"/>
                </a:cubicBezTo>
                <a:cubicBezTo>
                  <a:pt x="4843766" y="813619"/>
                  <a:pt x="4850835" y="804814"/>
                  <a:pt x="4860311" y="798464"/>
                </a:cubicBezTo>
                <a:cubicBezTo>
                  <a:pt x="4869786" y="792114"/>
                  <a:pt x="4881667" y="788939"/>
                  <a:pt x="4895955" y="788939"/>
                </a:cubicBezTo>
                <a:close/>
                <a:moveTo>
                  <a:pt x="3781530" y="788939"/>
                </a:moveTo>
                <a:cubicBezTo>
                  <a:pt x="3800679" y="788939"/>
                  <a:pt x="3815661" y="794892"/>
                  <a:pt x="3826476" y="806798"/>
                </a:cubicBezTo>
                <a:cubicBezTo>
                  <a:pt x="3837291" y="818704"/>
                  <a:pt x="3842698" y="835819"/>
                  <a:pt x="3842698" y="858144"/>
                </a:cubicBezTo>
                <a:cubicBezTo>
                  <a:pt x="3842698" y="859632"/>
                  <a:pt x="3842673" y="861393"/>
                  <a:pt x="3842624" y="863427"/>
                </a:cubicBezTo>
                <a:cubicBezTo>
                  <a:pt x="3842574" y="865461"/>
                  <a:pt x="3842450" y="866925"/>
                  <a:pt x="3842252" y="867817"/>
                </a:cubicBezTo>
                <a:lnTo>
                  <a:pt x="3742686" y="867817"/>
                </a:lnTo>
                <a:cubicBezTo>
                  <a:pt x="3742785" y="877243"/>
                  <a:pt x="3744224" y="885900"/>
                  <a:pt x="3747002" y="893788"/>
                </a:cubicBezTo>
                <a:cubicBezTo>
                  <a:pt x="3749780" y="901676"/>
                  <a:pt x="3754220" y="908001"/>
                  <a:pt x="3760322" y="912764"/>
                </a:cubicBezTo>
                <a:cubicBezTo>
                  <a:pt x="3766424" y="917526"/>
                  <a:pt x="3774386" y="919907"/>
                  <a:pt x="3784209" y="919907"/>
                </a:cubicBezTo>
                <a:cubicBezTo>
                  <a:pt x="3794825" y="919907"/>
                  <a:pt x="3803085" y="917303"/>
                  <a:pt x="3808989" y="912094"/>
                </a:cubicBezTo>
                <a:cubicBezTo>
                  <a:pt x="3814892" y="906885"/>
                  <a:pt x="3817993" y="899369"/>
                  <a:pt x="3818290" y="889546"/>
                </a:cubicBezTo>
                <a:lnTo>
                  <a:pt x="3842847" y="889546"/>
                </a:lnTo>
                <a:cubicBezTo>
                  <a:pt x="3842549" y="899766"/>
                  <a:pt x="3839995" y="908572"/>
                  <a:pt x="3835182" y="915963"/>
                </a:cubicBezTo>
                <a:cubicBezTo>
                  <a:pt x="3830370" y="923355"/>
                  <a:pt x="3823648" y="929060"/>
                  <a:pt x="3815016" y="933079"/>
                </a:cubicBezTo>
                <a:cubicBezTo>
                  <a:pt x="3806384" y="937097"/>
                  <a:pt x="3796115" y="939106"/>
                  <a:pt x="3784209" y="939106"/>
                </a:cubicBezTo>
                <a:cubicBezTo>
                  <a:pt x="3769128" y="939106"/>
                  <a:pt x="3756676" y="935807"/>
                  <a:pt x="3746853" y="929209"/>
                </a:cubicBezTo>
                <a:cubicBezTo>
                  <a:pt x="3737030" y="922611"/>
                  <a:pt x="3729713" y="913632"/>
                  <a:pt x="3724901" y="902271"/>
                </a:cubicBezTo>
                <a:cubicBezTo>
                  <a:pt x="3720089" y="890911"/>
                  <a:pt x="3717683" y="878136"/>
                  <a:pt x="3717683" y="863948"/>
                </a:cubicBezTo>
                <a:cubicBezTo>
                  <a:pt x="3717683" y="849164"/>
                  <a:pt x="3720014" y="836142"/>
                  <a:pt x="3724678" y="824881"/>
                </a:cubicBezTo>
                <a:cubicBezTo>
                  <a:pt x="3729341" y="813619"/>
                  <a:pt x="3736410" y="804814"/>
                  <a:pt x="3745886" y="798464"/>
                </a:cubicBezTo>
                <a:cubicBezTo>
                  <a:pt x="3755361" y="792114"/>
                  <a:pt x="3767242" y="788939"/>
                  <a:pt x="3781530" y="788939"/>
                </a:cubicBezTo>
                <a:close/>
                <a:moveTo>
                  <a:pt x="3420324" y="788790"/>
                </a:moveTo>
                <a:cubicBezTo>
                  <a:pt x="3434215" y="788790"/>
                  <a:pt x="3446121" y="791816"/>
                  <a:pt x="3456043" y="797868"/>
                </a:cubicBezTo>
                <a:cubicBezTo>
                  <a:pt x="3465965" y="803921"/>
                  <a:pt x="3473555" y="812577"/>
                  <a:pt x="3478814" y="823839"/>
                </a:cubicBezTo>
                <a:cubicBezTo>
                  <a:pt x="3484072" y="835100"/>
                  <a:pt x="3486701" y="848569"/>
                  <a:pt x="3486701" y="864246"/>
                </a:cubicBezTo>
                <a:cubicBezTo>
                  <a:pt x="3486701" y="879724"/>
                  <a:pt x="3484072" y="893044"/>
                  <a:pt x="3478814" y="904206"/>
                </a:cubicBezTo>
                <a:cubicBezTo>
                  <a:pt x="3473555" y="915368"/>
                  <a:pt x="3465965" y="923926"/>
                  <a:pt x="3456043" y="929879"/>
                </a:cubicBezTo>
                <a:cubicBezTo>
                  <a:pt x="3446121" y="935832"/>
                  <a:pt x="3434215" y="938808"/>
                  <a:pt x="3420324" y="938808"/>
                </a:cubicBezTo>
                <a:cubicBezTo>
                  <a:pt x="3406731" y="938808"/>
                  <a:pt x="3395122" y="935832"/>
                  <a:pt x="3385498" y="929879"/>
                </a:cubicBezTo>
                <a:cubicBezTo>
                  <a:pt x="3375874" y="923926"/>
                  <a:pt x="3368507" y="915368"/>
                  <a:pt x="3363397" y="904206"/>
                </a:cubicBezTo>
                <a:cubicBezTo>
                  <a:pt x="3358288" y="893044"/>
                  <a:pt x="3355733" y="879724"/>
                  <a:pt x="3355733" y="864246"/>
                </a:cubicBezTo>
                <a:cubicBezTo>
                  <a:pt x="3355733" y="848569"/>
                  <a:pt x="3358288" y="835100"/>
                  <a:pt x="3363397" y="823839"/>
                </a:cubicBezTo>
                <a:cubicBezTo>
                  <a:pt x="3368507" y="812577"/>
                  <a:pt x="3375874" y="803921"/>
                  <a:pt x="3385498" y="797868"/>
                </a:cubicBezTo>
                <a:cubicBezTo>
                  <a:pt x="3395122" y="791816"/>
                  <a:pt x="3406731" y="788790"/>
                  <a:pt x="3420324" y="788790"/>
                </a:cubicBezTo>
                <a:close/>
                <a:moveTo>
                  <a:pt x="4542637" y="736105"/>
                </a:moveTo>
                <a:lnTo>
                  <a:pt x="4567491" y="736105"/>
                </a:lnTo>
                <a:lnTo>
                  <a:pt x="4567491" y="888356"/>
                </a:lnTo>
                <a:cubicBezTo>
                  <a:pt x="4567491" y="897385"/>
                  <a:pt x="4568657" y="904280"/>
                  <a:pt x="4570989" y="909043"/>
                </a:cubicBezTo>
                <a:cubicBezTo>
                  <a:pt x="4573320" y="913805"/>
                  <a:pt x="4578852" y="916187"/>
                  <a:pt x="4587583" y="916187"/>
                </a:cubicBezTo>
                <a:lnTo>
                  <a:pt x="4594280" y="916187"/>
                </a:lnTo>
                <a:lnTo>
                  <a:pt x="4594280" y="936427"/>
                </a:lnTo>
                <a:lnTo>
                  <a:pt x="4585946" y="936427"/>
                </a:lnTo>
                <a:cubicBezTo>
                  <a:pt x="4574238" y="936427"/>
                  <a:pt x="4565259" y="934567"/>
                  <a:pt x="4559008" y="930846"/>
                </a:cubicBezTo>
                <a:cubicBezTo>
                  <a:pt x="4552757" y="927125"/>
                  <a:pt x="4548466" y="921768"/>
                  <a:pt x="4546134" y="914773"/>
                </a:cubicBezTo>
                <a:cubicBezTo>
                  <a:pt x="4543803" y="907778"/>
                  <a:pt x="4542637" y="899369"/>
                  <a:pt x="4542637" y="889546"/>
                </a:cubicBezTo>
                <a:close/>
                <a:moveTo>
                  <a:pt x="4381903" y="736105"/>
                </a:moveTo>
                <a:lnTo>
                  <a:pt x="4406906" y="736105"/>
                </a:lnTo>
                <a:lnTo>
                  <a:pt x="4406906" y="814388"/>
                </a:lnTo>
                <a:cubicBezTo>
                  <a:pt x="4411569" y="807443"/>
                  <a:pt x="4417720" y="801465"/>
                  <a:pt x="4425360" y="796454"/>
                </a:cubicBezTo>
                <a:cubicBezTo>
                  <a:pt x="4433000" y="791444"/>
                  <a:pt x="4442079" y="788939"/>
                  <a:pt x="4452596" y="788939"/>
                </a:cubicBezTo>
                <a:cubicBezTo>
                  <a:pt x="4463907" y="788939"/>
                  <a:pt x="4473655" y="791741"/>
                  <a:pt x="4481841" y="797347"/>
                </a:cubicBezTo>
                <a:cubicBezTo>
                  <a:pt x="4490026" y="802953"/>
                  <a:pt x="4496351" y="811312"/>
                  <a:pt x="4500816" y="822425"/>
                </a:cubicBezTo>
                <a:cubicBezTo>
                  <a:pt x="4505281" y="833537"/>
                  <a:pt x="4507513" y="847378"/>
                  <a:pt x="4507513" y="863948"/>
                </a:cubicBezTo>
                <a:cubicBezTo>
                  <a:pt x="4507513" y="880418"/>
                  <a:pt x="4505256" y="894234"/>
                  <a:pt x="4500742" y="905397"/>
                </a:cubicBezTo>
                <a:cubicBezTo>
                  <a:pt x="4496227" y="916559"/>
                  <a:pt x="4489803" y="924967"/>
                  <a:pt x="4481469" y="930623"/>
                </a:cubicBezTo>
                <a:cubicBezTo>
                  <a:pt x="4473134" y="936278"/>
                  <a:pt x="4463262" y="939106"/>
                  <a:pt x="4451852" y="939106"/>
                </a:cubicBezTo>
                <a:cubicBezTo>
                  <a:pt x="4441335" y="939106"/>
                  <a:pt x="4432330" y="937147"/>
                  <a:pt x="4424839" y="933227"/>
                </a:cubicBezTo>
                <a:cubicBezTo>
                  <a:pt x="4417348" y="929308"/>
                  <a:pt x="4411222" y="923529"/>
                  <a:pt x="4406459" y="915889"/>
                </a:cubicBezTo>
                <a:lnTo>
                  <a:pt x="4405269" y="936427"/>
                </a:lnTo>
                <a:lnTo>
                  <a:pt x="4381903" y="936427"/>
                </a:lnTo>
                <a:close/>
                <a:moveTo>
                  <a:pt x="4237837" y="736105"/>
                </a:moveTo>
                <a:lnTo>
                  <a:pt x="4262691" y="736105"/>
                </a:lnTo>
                <a:lnTo>
                  <a:pt x="4262691" y="888356"/>
                </a:lnTo>
                <a:cubicBezTo>
                  <a:pt x="4262691" y="897385"/>
                  <a:pt x="4263857" y="904280"/>
                  <a:pt x="4266189" y="909043"/>
                </a:cubicBezTo>
                <a:cubicBezTo>
                  <a:pt x="4268520" y="913805"/>
                  <a:pt x="4274052" y="916187"/>
                  <a:pt x="4282783" y="916187"/>
                </a:cubicBezTo>
                <a:lnTo>
                  <a:pt x="4289480" y="916187"/>
                </a:lnTo>
                <a:lnTo>
                  <a:pt x="4289480" y="936427"/>
                </a:lnTo>
                <a:lnTo>
                  <a:pt x="4281146" y="936427"/>
                </a:lnTo>
                <a:cubicBezTo>
                  <a:pt x="4269438" y="936427"/>
                  <a:pt x="4260459" y="934567"/>
                  <a:pt x="4254208" y="930846"/>
                </a:cubicBezTo>
                <a:cubicBezTo>
                  <a:pt x="4247957" y="927125"/>
                  <a:pt x="4243666" y="921768"/>
                  <a:pt x="4241334" y="914773"/>
                </a:cubicBezTo>
                <a:cubicBezTo>
                  <a:pt x="4239003" y="907778"/>
                  <a:pt x="4237837" y="899369"/>
                  <a:pt x="4237837" y="889546"/>
                </a:cubicBezTo>
                <a:close/>
                <a:moveTo>
                  <a:pt x="3513937" y="736105"/>
                </a:moveTo>
                <a:lnTo>
                  <a:pt x="3538791" y="736105"/>
                </a:lnTo>
                <a:lnTo>
                  <a:pt x="3538791" y="888356"/>
                </a:lnTo>
                <a:cubicBezTo>
                  <a:pt x="3538791" y="897385"/>
                  <a:pt x="3539957" y="904280"/>
                  <a:pt x="3542289" y="909043"/>
                </a:cubicBezTo>
                <a:cubicBezTo>
                  <a:pt x="3544620" y="913805"/>
                  <a:pt x="3550152" y="916187"/>
                  <a:pt x="3558883" y="916187"/>
                </a:cubicBezTo>
                <a:lnTo>
                  <a:pt x="3565580" y="916187"/>
                </a:lnTo>
                <a:lnTo>
                  <a:pt x="3565580" y="936427"/>
                </a:lnTo>
                <a:lnTo>
                  <a:pt x="3557246" y="936427"/>
                </a:lnTo>
                <a:cubicBezTo>
                  <a:pt x="3545538" y="936427"/>
                  <a:pt x="3536559" y="934567"/>
                  <a:pt x="3530308" y="930846"/>
                </a:cubicBezTo>
                <a:cubicBezTo>
                  <a:pt x="3524057" y="927125"/>
                  <a:pt x="3519766" y="921768"/>
                  <a:pt x="3517434" y="914773"/>
                </a:cubicBezTo>
                <a:cubicBezTo>
                  <a:pt x="3515103" y="907778"/>
                  <a:pt x="3513937" y="899369"/>
                  <a:pt x="3513937" y="889546"/>
                </a:cubicBezTo>
                <a:close/>
                <a:moveTo>
                  <a:pt x="4632529" y="735360"/>
                </a:moveTo>
                <a:cubicBezTo>
                  <a:pt x="4637192" y="735360"/>
                  <a:pt x="4640963" y="736725"/>
                  <a:pt x="4643840" y="739453"/>
                </a:cubicBezTo>
                <a:cubicBezTo>
                  <a:pt x="4646717" y="742182"/>
                  <a:pt x="4648156" y="745630"/>
                  <a:pt x="4648156" y="749797"/>
                </a:cubicBezTo>
                <a:cubicBezTo>
                  <a:pt x="4648156" y="753964"/>
                  <a:pt x="4646717" y="757412"/>
                  <a:pt x="4643840" y="760140"/>
                </a:cubicBezTo>
                <a:cubicBezTo>
                  <a:pt x="4640963" y="762869"/>
                  <a:pt x="4637192" y="764233"/>
                  <a:pt x="4632529" y="764233"/>
                </a:cubicBezTo>
                <a:cubicBezTo>
                  <a:pt x="4627767" y="764233"/>
                  <a:pt x="4623996" y="762869"/>
                  <a:pt x="4621218" y="760140"/>
                </a:cubicBezTo>
                <a:cubicBezTo>
                  <a:pt x="4618440" y="757412"/>
                  <a:pt x="4617051" y="753964"/>
                  <a:pt x="4617051" y="749797"/>
                </a:cubicBezTo>
                <a:cubicBezTo>
                  <a:pt x="4617051" y="745630"/>
                  <a:pt x="4618440" y="742182"/>
                  <a:pt x="4621218" y="739453"/>
                </a:cubicBezTo>
                <a:cubicBezTo>
                  <a:pt x="4623996" y="736725"/>
                  <a:pt x="4627767" y="735360"/>
                  <a:pt x="4632529" y="735360"/>
                </a:cubicBezTo>
                <a:close/>
                <a:moveTo>
                  <a:pt x="4327729" y="735360"/>
                </a:moveTo>
                <a:cubicBezTo>
                  <a:pt x="4332392" y="735360"/>
                  <a:pt x="4336163" y="736725"/>
                  <a:pt x="4339040" y="739453"/>
                </a:cubicBezTo>
                <a:cubicBezTo>
                  <a:pt x="4341917" y="742182"/>
                  <a:pt x="4343356" y="745630"/>
                  <a:pt x="4343356" y="749797"/>
                </a:cubicBezTo>
                <a:cubicBezTo>
                  <a:pt x="4343356" y="753964"/>
                  <a:pt x="4341917" y="757412"/>
                  <a:pt x="4339040" y="760140"/>
                </a:cubicBezTo>
                <a:cubicBezTo>
                  <a:pt x="4336163" y="762869"/>
                  <a:pt x="4332392" y="764233"/>
                  <a:pt x="4327729" y="764233"/>
                </a:cubicBezTo>
                <a:cubicBezTo>
                  <a:pt x="4322967" y="764233"/>
                  <a:pt x="4319196" y="762869"/>
                  <a:pt x="4316418" y="760140"/>
                </a:cubicBezTo>
                <a:cubicBezTo>
                  <a:pt x="4313640" y="757412"/>
                  <a:pt x="4312251" y="753964"/>
                  <a:pt x="4312251" y="749797"/>
                </a:cubicBezTo>
                <a:cubicBezTo>
                  <a:pt x="4312251" y="745630"/>
                  <a:pt x="4313640" y="742182"/>
                  <a:pt x="4316418" y="739453"/>
                </a:cubicBezTo>
                <a:cubicBezTo>
                  <a:pt x="4319196" y="736725"/>
                  <a:pt x="4322967" y="735360"/>
                  <a:pt x="4327729" y="735360"/>
                </a:cubicBezTo>
                <a:close/>
                <a:moveTo>
                  <a:pt x="2153245" y="715179"/>
                </a:moveTo>
                <a:lnTo>
                  <a:pt x="2195066" y="715179"/>
                </a:lnTo>
                <a:lnTo>
                  <a:pt x="2195066" y="756999"/>
                </a:lnTo>
                <a:lnTo>
                  <a:pt x="2153245" y="756999"/>
                </a:lnTo>
                <a:close/>
                <a:moveTo>
                  <a:pt x="1166961" y="689878"/>
                </a:moveTo>
                <a:cubicBezTo>
                  <a:pt x="1147812" y="689977"/>
                  <a:pt x="1134417" y="691937"/>
                  <a:pt x="1126778" y="695756"/>
                </a:cubicBezTo>
                <a:cubicBezTo>
                  <a:pt x="1119138" y="699576"/>
                  <a:pt x="1115318" y="705802"/>
                  <a:pt x="1115318" y="714434"/>
                </a:cubicBezTo>
                <a:cubicBezTo>
                  <a:pt x="1115318" y="720487"/>
                  <a:pt x="1116955" y="725001"/>
                  <a:pt x="1120229" y="727978"/>
                </a:cubicBezTo>
                <a:cubicBezTo>
                  <a:pt x="1123503" y="730954"/>
                  <a:pt x="1127919" y="732443"/>
                  <a:pt x="1133475" y="732443"/>
                </a:cubicBezTo>
                <a:cubicBezTo>
                  <a:pt x="1140321" y="732443"/>
                  <a:pt x="1146696" y="730582"/>
                  <a:pt x="1152599" y="726862"/>
                </a:cubicBezTo>
                <a:cubicBezTo>
                  <a:pt x="1158503" y="723141"/>
                  <a:pt x="1163290" y="718701"/>
                  <a:pt x="1166961" y="713541"/>
                </a:cubicBezTo>
                <a:close/>
                <a:moveTo>
                  <a:pt x="919311" y="689878"/>
                </a:moveTo>
                <a:cubicBezTo>
                  <a:pt x="900162" y="689977"/>
                  <a:pt x="886767" y="691937"/>
                  <a:pt x="879128" y="695756"/>
                </a:cubicBezTo>
                <a:cubicBezTo>
                  <a:pt x="871488" y="699576"/>
                  <a:pt x="867668" y="705802"/>
                  <a:pt x="867668" y="714434"/>
                </a:cubicBezTo>
                <a:cubicBezTo>
                  <a:pt x="867668" y="720487"/>
                  <a:pt x="869305" y="725001"/>
                  <a:pt x="872579" y="727978"/>
                </a:cubicBezTo>
                <a:cubicBezTo>
                  <a:pt x="875853" y="730954"/>
                  <a:pt x="880269" y="732443"/>
                  <a:pt x="885825" y="732443"/>
                </a:cubicBezTo>
                <a:cubicBezTo>
                  <a:pt x="892671" y="732443"/>
                  <a:pt x="899046" y="730582"/>
                  <a:pt x="904949" y="726862"/>
                </a:cubicBezTo>
                <a:cubicBezTo>
                  <a:pt x="910853" y="723141"/>
                  <a:pt x="915640" y="718701"/>
                  <a:pt x="919311" y="713541"/>
                </a:cubicBezTo>
                <a:close/>
                <a:moveTo>
                  <a:pt x="41820" y="669786"/>
                </a:moveTo>
                <a:lnTo>
                  <a:pt x="41820" y="722322"/>
                </a:lnTo>
                <a:lnTo>
                  <a:pt x="74563" y="722322"/>
                </a:lnTo>
                <a:cubicBezTo>
                  <a:pt x="81210" y="722322"/>
                  <a:pt x="87238" y="721504"/>
                  <a:pt x="92645" y="719867"/>
                </a:cubicBezTo>
                <a:cubicBezTo>
                  <a:pt x="98053" y="718230"/>
                  <a:pt x="102344" y="715352"/>
                  <a:pt x="105519" y="711235"/>
                </a:cubicBezTo>
                <a:cubicBezTo>
                  <a:pt x="108694" y="707117"/>
                  <a:pt x="110281" y="701586"/>
                  <a:pt x="110281" y="694640"/>
                </a:cubicBezTo>
                <a:cubicBezTo>
                  <a:pt x="110281" y="685711"/>
                  <a:pt x="106908" y="679336"/>
                  <a:pt x="100161" y="675516"/>
                </a:cubicBezTo>
                <a:cubicBezTo>
                  <a:pt x="93414" y="671696"/>
                  <a:pt x="84881" y="669786"/>
                  <a:pt x="74563" y="669786"/>
                </a:cubicBezTo>
                <a:close/>
                <a:moveTo>
                  <a:pt x="1812131" y="636895"/>
                </a:moveTo>
                <a:cubicBezTo>
                  <a:pt x="1803797" y="636895"/>
                  <a:pt x="1797000" y="639450"/>
                  <a:pt x="1791742" y="644560"/>
                </a:cubicBezTo>
                <a:cubicBezTo>
                  <a:pt x="1786483" y="649669"/>
                  <a:pt x="1783457" y="657185"/>
                  <a:pt x="1782663" y="667107"/>
                </a:cubicBezTo>
                <a:lnTo>
                  <a:pt x="1840408" y="667107"/>
                </a:lnTo>
                <a:cubicBezTo>
                  <a:pt x="1840111" y="656987"/>
                  <a:pt x="1837407" y="649421"/>
                  <a:pt x="1832297" y="644411"/>
                </a:cubicBezTo>
                <a:cubicBezTo>
                  <a:pt x="1827187" y="639400"/>
                  <a:pt x="1820465" y="636895"/>
                  <a:pt x="1812131" y="636895"/>
                </a:cubicBezTo>
                <a:close/>
                <a:moveTo>
                  <a:pt x="1554956" y="636895"/>
                </a:moveTo>
                <a:cubicBezTo>
                  <a:pt x="1546622" y="636895"/>
                  <a:pt x="1539825" y="639450"/>
                  <a:pt x="1534567" y="644560"/>
                </a:cubicBezTo>
                <a:cubicBezTo>
                  <a:pt x="1529308" y="649669"/>
                  <a:pt x="1526282" y="657185"/>
                  <a:pt x="1525488" y="667107"/>
                </a:cubicBezTo>
                <a:lnTo>
                  <a:pt x="1583233" y="667107"/>
                </a:lnTo>
                <a:cubicBezTo>
                  <a:pt x="1582936" y="656987"/>
                  <a:pt x="1580232" y="649421"/>
                  <a:pt x="1575122" y="644411"/>
                </a:cubicBezTo>
                <a:cubicBezTo>
                  <a:pt x="1570013" y="639400"/>
                  <a:pt x="1563290" y="636895"/>
                  <a:pt x="1554956" y="636895"/>
                </a:cubicBezTo>
                <a:close/>
                <a:moveTo>
                  <a:pt x="240506" y="636895"/>
                </a:moveTo>
                <a:cubicBezTo>
                  <a:pt x="232172" y="636895"/>
                  <a:pt x="225375" y="639450"/>
                  <a:pt x="220117" y="644560"/>
                </a:cubicBezTo>
                <a:cubicBezTo>
                  <a:pt x="214858" y="649669"/>
                  <a:pt x="211832" y="657185"/>
                  <a:pt x="211038" y="667107"/>
                </a:cubicBezTo>
                <a:lnTo>
                  <a:pt x="268783" y="667107"/>
                </a:lnTo>
                <a:cubicBezTo>
                  <a:pt x="268486" y="656987"/>
                  <a:pt x="265782" y="649421"/>
                  <a:pt x="260672" y="644411"/>
                </a:cubicBezTo>
                <a:cubicBezTo>
                  <a:pt x="255563" y="639400"/>
                  <a:pt x="248840" y="636895"/>
                  <a:pt x="240506" y="636895"/>
                </a:cubicBezTo>
                <a:close/>
                <a:moveTo>
                  <a:pt x="1321742" y="609957"/>
                </a:moveTo>
                <a:cubicBezTo>
                  <a:pt x="1336228" y="609957"/>
                  <a:pt x="1347366" y="614521"/>
                  <a:pt x="1355154" y="623649"/>
                </a:cubicBezTo>
                <a:lnTo>
                  <a:pt x="1362204" y="636970"/>
                </a:lnTo>
                <a:lnTo>
                  <a:pt x="1361777" y="634514"/>
                </a:lnTo>
                <a:cubicBezTo>
                  <a:pt x="1367730" y="627866"/>
                  <a:pt x="1374998" y="622111"/>
                  <a:pt x="1383580" y="617250"/>
                </a:cubicBezTo>
                <a:cubicBezTo>
                  <a:pt x="1392163" y="612388"/>
                  <a:pt x="1402258" y="609957"/>
                  <a:pt x="1413867" y="609957"/>
                </a:cubicBezTo>
                <a:cubicBezTo>
                  <a:pt x="1428254" y="609957"/>
                  <a:pt x="1439341" y="614521"/>
                  <a:pt x="1447130" y="623649"/>
                </a:cubicBezTo>
                <a:cubicBezTo>
                  <a:pt x="1454919" y="632777"/>
                  <a:pt x="1458813" y="645725"/>
                  <a:pt x="1458813" y="662493"/>
                </a:cubicBezTo>
                <a:lnTo>
                  <a:pt x="1458813" y="756999"/>
                </a:lnTo>
                <a:lnTo>
                  <a:pt x="1419522" y="756999"/>
                </a:lnTo>
                <a:lnTo>
                  <a:pt x="1419522" y="667405"/>
                </a:lnTo>
                <a:cubicBezTo>
                  <a:pt x="1419522" y="662245"/>
                  <a:pt x="1418902" y="657706"/>
                  <a:pt x="1417662" y="653787"/>
                </a:cubicBezTo>
                <a:cubicBezTo>
                  <a:pt x="1416422" y="649868"/>
                  <a:pt x="1414363" y="646842"/>
                  <a:pt x="1411486" y="644708"/>
                </a:cubicBezTo>
                <a:cubicBezTo>
                  <a:pt x="1408608" y="642575"/>
                  <a:pt x="1404788" y="641509"/>
                  <a:pt x="1400026" y="641509"/>
                </a:cubicBezTo>
                <a:cubicBezTo>
                  <a:pt x="1393180" y="641509"/>
                  <a:pt x="1386880" y="643245"/>
                  <a:pt x="1381125" y="646718"/>
                </a:cubicBezTo>
                <a:lnTo>
                  <a:pt x="1366395" y="659114"/>
                </a:lnTo>
                <a:lnTo>
                  <a:pt x="1366837" y="662493"/>
                </a:lnTo>
                <a:lnTo>
                  <a:pt x="1366837" y="756999"/>
                </a:lnTo>
                <a:lnTo>
                  <a:pt x="1327547" y="756999"/>
                </a:lnTo>
                <a:lnTo>
                  <a:pt x="1327547" y="667405"/>
                </a:lnTo>
                <a:cubicBezTo>
                  <a:pt x="1327547" y="662245"/>
                  <a:pt x="1326951" y="657706"/>
                  <a:pt x="1325761" y="653787"/>
                </a:cubicBezTo>
                <a:cubicBezTo>
                  <a:pt x="1324570" y="649868"/>
                  <a:pt x="1322536" y="646842"/>
                  <a:pt x="1319659" y="644708"/>
                </a:cubicBezTo>
                <a:cubicBezTo>
                  <a:pt x="1316781" y="642575"/>
                  <a:pt x="1312962" y="641509"/>
                  <a:pt x="1308199" y="641509"/>
                </a:cubicBezTo>
                <a:cubicBezTo>
                  <a:pt x="1301254" y="641509"/>
                  <a:pt x="1295003" y="643319"/>
                  <a:pt x="1289447" y="646941"/>
                </a:cubicBezTo>
                <a:cubicBezTo>
                  <a:pt x="1283890" y="650562"/>
                  <a:pt x="1278979" y="654953"/>
                  <a:pt x="1274713" y="660112"/>
                </a:cubicBezTo>
                <a:lnTo>
                  <a:pt x="1274713" y="756999"/>
                </a:lnTo>
                <a:lnTo>
                  <a:pt x="1235422" y="756999"/>
                </a:lnTo>
                <a:lnTo>
                  <a:pt x="1235422" y="611743"/>
                </a:lnTo>
                <a:lnTo>
                  <a:pt x="1273522" y="611743"/>
                </a:lnTo>
                <a:lnTo>
                  <a:pt x="1274117" y="633472"/>
                </a:lnTo>
                <a:cubicBezTo>
                  <a:pt x="1278681" y="627221"/>
                  <a:pt x="1284883" y="621739"/>
                  <a:pt x="1292721" y="617026"/>
                </a:cubicBezTo>
                <a:cubicBezTo>
                  <a:pt x="1300559" y="612313"/>
                  <a:pt x="1310233" y="609957"/>
                  <a:pt x="1321742" y="609957"/>
                </a:cubicBezTo>
                <a:close/>
                <a:moveTo>
                  <a:pt x="1985069" y="609808"/>
                </a:moveTo>
                <a:lnTo>
                  <a:pt x="1987897" y="609808"/>
                </a:lnTo>
                <a:lnTo>
                  <a:pt x="1987897" y="642997"/>
                </a:lnTo>
                <a:lnTo>
                  <a:pt x="1984325" y="642997"/>
                </a:lnTo>
                <a:cubicBezTo>
                  <a:pt x="1978471" y="642997"/>
                  <a:pt x="1972841" y="643518"/>
                  <a:pt x="1967433" y="644560"/>
                </a:cubicBezTo>
                <a:cubicBezTo>
                  <a:pt x="1962026" y="645601"/>
                  <a:pt x="1957139" y="647387"/>
                  <a:pt x="1952774" y="649917"/>
                </a:cubicBezTo>
                <a:cubicBezTo>
                  <a:pt x="1948408" y="652447"/>
                  <a:pt x="1944638" y="655945"/>
                  <a:pt x="1941463" y="660410"/>
                </a:cubicBezTo>
                <a:lnTo>
                  <a:pt x="1941463" y="756999"/>
                </a:lnTo>
                <a:lnTo>
                  <a:pt x="1902172" y="756999"/>
                </a:lnTo>
                <a:lnTo>
                  <a:pt x="1902172" y="611743"/>
                </a:lnTo>
                <a:lnTo>
                  <a:pt x="1939974" y="611743"/>
                </a:lnTo>
                <a:lnTo>
                  <a:pt x="1940718" y="636746"/>
                </a:lnTo>
                <a:cubicBezTo>
                  <a:pt x="1944390" y="628114"/>
                  <a:pt x="1950020" y="621466"/>
                  <a:pt x="1957610" y="616803"/>
                </a:cubicBezTo>
                <a:cubicBezTo>
                  <a:pt x="1965201" y="612140"/>
                  <a:pt x="1974354" y="609808"/>
                  <a:pt x="1985069" y="609808"/>
                </a:cubicBezTo>
                <a:close/>
                <a:moveTo>
                  <a:pt x="1070669" y="609808"/>
                </a:moveTo>
                <a:lnTo>
                  <a:pt x="1073497" y="609808"/>
                </a:lnTo>
                <a:lnTo>
                  <a:pt x="1073497" y="642997"/>
                </a:lnTo>
                <a:lnTo>
                  <a:pt x="1069925" y="642997"/>
                </a:lnTo>
                <a:cubicBezTo>
                  <a:pt x="1064071" y="642997"/>
                  <a:pt x="1058441" y="643518"/>
                  <a:pt x="1053033" y="644560"/>
                </a:cubicBezTo>
                <a:cubicBezTo>
                  <a:pt x="1047626" y="645601"/>
                  <a:pt x="1042739" y="647387"/>
                  <a:pt x="1038374" y="649917"/>
                </a:cubicBezTo>
                <a:cubicBezTo>
                  <a:pt x="1034008" y="652447"/>
                  <a:pt x="1030238" y="655945"/>
                  <a:pt x="1027063" y="660410"/>
                </a:cubicBezTo>
                <a:lnTo>
                  <a:pt x="1027063" y="756999"/>
                </a:lnTo>
                <a:lnTo>
                  <a:pt x="987772" y="756999"/>
                </a:lnTo>
                <a:lnTo>
                  <a:pt x="987772" y="611743"/>
                </a:lnTo>
                <a:lnTo>
                  <a:pt x="1025574" y="611743"/>
                </a:lnTo>
                <a:lnTo>
                  <a:pt x="1026319" y="636746"/>
                </a:lnTo>
                <a:cubicBezTo>
                  <a:pt x="1029990" y="628114"/>
                  <a:pt x="1035620" y="621466"/>
                  <a:pt x="1043211" y="616803"/>
                </a:cubicBezTo>
                <a:cubicBezTo>
                  <a:pt x="1050801" y="612140"/>
                  <a:pt x="1059954" y="609808"/>
                  <a:pt x="1070669" y="609808"/>
                </a:cubicBezTo>
                <a:close/>
                <a:moveTo>
                  <a:pt x="2063055" y="609511"/>
                </a:moveTo>
                <a:cubicBezTo>
                  <a:pt x="2070497" y="609511"/>
                  <a:pt x="2077789" y="610280"/>
                  <a:pt x="2084933" y="611817"/>
                </a:cubicBezTo>
                <a:cubicBezTo>
                  <a:pt x="2092077" y="613355"/>
                  <a:pt x="2098526" y="615861"/>
                  <a:pt x="2104281" y="619333"/>
                </a:cubicBezTo>
                <a:cubicBezTo>
                  <a:pt x="2110035" y="622806"/>
                  <a:pt x="2114624" y="627519"/>
                  <a:pt x="2118047" y="633472"/>
                </a:cubicBezTo>
                <a:cubicBezTo>
                  <a:pt x="2121470" y="639425"/>
                  <a:pt x="2123182" y="646817"/>
                  <a:pt x="2123182" y="655647"/>
                </a:cubicBezTo>
                <a:lnTo>
                  <a:pt x="2086570" y="655647"/>
                </a:lnTo>
                <a:cubicBezTo>
                  <a:pt x="2086570" y="648305"/>
                  <a:pt x="2084239" y="643220"/>
                  <a:pt x="2079575" y="640392"/>
                </a:cubicBezTo>
                <a:cubicBezTo>
                  <a:pt x="2074912" y="637565"/>
                  <a:pt x="2069405" y="636151"/>
                  <a:pt x="2063055" y="636151"/>
                </a:cubicBezTo>
                <a:cubicBezTo>
                  <a:pt x="2056110" y="636151"/>
                  <a:pt x="2050678" y="637093"/>
                  <a:pt x="2046759" y="638979"/>
                </a:cubicBezTo>
                <a:cubicBezTo>
                  <a:pt x="2042840" y="640864"/>
                  <a:pt x="2040880" y="644088"/>
                  <a:pt x="2040880" y="648652"/>
                </a:cubicBezTo>
                <a:cubicBezTo>
                  <a:pt x="2040880" y="651331"/>
                  <a:pt x="2042120" y="653688"/>
                  <a:pt x="2044601" y="655722"/>
                </a:cubicBezTo>
                <a:cubicBezTo>
                  <a:pt x="2047081" y="657756"/>
                  <a:pt x="2051075" y="659641"/>
                  <a:pt x="2056581" y="661377"/>
                </a:cubicBezTo>
                <a:cubicBezTo>
                  <a:pt x="2062088" y="663114"/>
                  <a:pt x="2069257" y="664974"/>
                  <a:pt x="2078087" y="666958"/>
                </a:cubicBezTo>
                <a:cubicBezTo>
                  <a:pt x="2087513" y="669141"/>
                  <a:pt x="2095946" y="671994"/>
                  <a:pt x="2103388" y="675516"/>
                </a:cubicBezTo>
                <a:cubicBezTo>
                  <a:pt x="2110829" y="679038"/>
                  <a:pt x="2116733" y="683776"/>
                  <a:pt x="2121098" y="689729"/>
                </a:cubicBezTo>
                <a:cubicBezTo>
                  <a:pt x="2125464" y="695682"/>
                  <a:pt x="2127647" y="703520"/>
                  <a:pt x="2127647" y="713244"/>
                </a:cubicBezTo>
                <a:cubicBezTo>
                  <a:pt x="2127647" y="721677"/>
                  <a:pt x="2125910" y="728846"/>
                  <a:pt x="2122438" y="734749"/>
                </a:cubicBezTo>
                <a:cubicBezTo>
                  <a:pt x="2118965" y="740653"/>
                  <a:pt x="2114252" y="745415"/>
                  <a:pt x="2108299" y="749037"/>
                </a:cubicBezTo>
                <a:cubicBezTo>
                  <a:pt x="2102346" y="752658"/>
                  <a:pt x="2095599" y="755288"/>
                  <a:pt x="2088058" y="756925"/>
                </a:cubicBezTo>
                <a:cubicBezTo>
                  <a:pt x="2080518" y="758562"/>
                  <a:pt x="2072680" y="759380"/>
                  <a:pt x="2064543" y="759380"/>
                </a:cubicBezTo>
                <a:cubicBezTo>
                  <a:pt x="2056408" y="759380"/>
                  <a:pt x="2048470" y="758636"/>
                  <a:pt x="2040731" y="757148"/>
                </a:cubicBezTo>
                <a:cubicBezTo>
                  <a:pt x="2032992" y="755660"/>
                  <a:pt x="2025997" y="753105"/>
                  <a:pt x="2019746" y="749483"/>
                </a:cubicBezTo>
                <a:cubicBezTo>
                  <a:pt x="2013495" y="745862"/>
                  <a:pt x="2008535" y="740975"/>
                  <a:pt x="2004863" y="734824"/>
                </a:cubicBezTo>
                <a:cubicBezTo>
                  <a:pt x="2001192" y="728672"/>
                  <a:pt x="1999357" y="720933"/>
                  <a:pt x="1999357" y="711607"/>
                </a:cubicBezTo>
                <a:lnTo>
                  <a:pt x="2035968" y="711607"/>
                </a:lnTo>
                <a:cubicBezTo>
                  <a:pt x="2035968" y="719643"/>
                  <a:pt x="2038821" y="725224"/>
                  <a:pt x="2044526" y="728350"/>
                </a:cubicBezTo>
                <a:cubicBezTo>
                  <a:pt x="2050231" y="731475"/>
                  <a:pt x="2056904" y="733038"/>
                  <a:pt x="2064543" y="733038"/>
                </a:cubicBezTo>
                <a:cubicBezTo>
                  <a:pt x="2072084" y="733038"/>
                  <a:pt x="2077963" y="731847"/>
                  <a:pt x="2082180" y="729466"/>
                </a:cubicBezTo>
                <a:cubicBezTo>
                  <a:pt x="2086397" y="727085"/>
                  <a:pt x="2088505" y="723066"/>
                  <a:pt x="2088505" y="717411"/>
                </a:cubicBezTo>
                <a:cubicBezTo>
                  <a:pt x="2088505" y="711954"/>
                  <a:pt x="2086024" y="707911"/>
                  <a:pt x="2081063" y="705281"/>
                </a:cubicBezTo>
                <a:cubicBezTo>
                  <a:pt x="2076103" y="702652"/>
                  <a:pt x="2067471" y="699899"/>
                  <a:pt x="2055167" y="697021"/>
                </a:cubicBezTo>
                <a:cubicBezTo>
                  <a:pt x="2044849" y="694541"/>
                  <a:pt x="2035696" y="691540"/>
                  <a:pt x="2027709" y="688017"/>
                </a:cubicBezTo>
                <a:cubicBezTo>
                  <a:pt x="2019721" y="684495"/>
                  <a:pt x="2013446" y="679782"/>
                  <a:pt x="2008882" y="673879"/>
                </a:cubicBezTo>
                <a:cubicBezTo>
                  <a:pt x="2004318" y="667975"/>
                  <a:pt x="2002036" y="660211"/>
                  <a:pt x="2002036" y="650587"/>
                </a:cubicBezTo>
                <a:cubicBezTo>
                  <a:pt x="2002036" y="643047"/>
                  <a:pt x="2003747" y="636672"/>
                  <a:pt x="2007170" y="631463"/>
                </a:cubicBezTo>
                <a:cubicBezTo>
                  <a:pt x="2010593" y="626254"/>
                  <a:pt x="2015207" y="622037"/>
                  <a:pt x="2021011" y="618812"/>
                </a:cubicBezTo>
                <a:cubicBezTo>
                  <a:pt x="2026816" y="615588"/>
                  <a:pt x="2033339" y="613231"/>
                  <a:pt x="2040582" y="611743"/>
                </a:cubicBezTo>
                <a:cubicBezTo>
                  <a:pt x="2047825" y="610255"/>
                  <a:pt x="2055316" y="609511"/>
                  <a:pt x="2063055" y="609511"/>
                </a:cubicBezTo>
                <a:close/>
                <a:moveTo>
                  <a:pt x="1812280" y="609511"/>
                </a:moveTo>
                <a:cubicBezTo>
                  <a:pt x="1833116" y="609511"/>
                  <a:pt x="1849537" y="615836"/>
                  <a:pt x="1861542" y="628486"/>
                </a:cubicBezTo>
                <a:cubicBezTo>
                  <a:pt x="1873547" y="641137"/>
                  <a:pt x="1879550" y="659170"/>
                  <a:pt x="1879550" y="682585"/>
                </a:cubicBezTo>
                <a:cubicBezTo>
                  <a:pt x="1879550" y="683776"/>
                  <a:pt x="1879501" y="685388"/>
                  <a:pt x="1879401" y="687422"/>
                </a:cubicBezTo>
                <a:cubicBezTo>
                  <a:pt x="1879302" y="689456"/>
                  <a:pt x="1879203" y="691019"/>
                  <a:pt x="1879104" y="692110"/>
                </a:cubicBezTo>
                <a:lnTo>
                  <a:pt x="1782365" y="692110"/>
                </a:lnTo>
                <a:cubicBezTo>
                  <a:pt x="1782564" y="699055"/>
                  <a:pt x="1783730" y="705480"/>
                  <a:pt x="1785863" y="711383"/>
                </a:cubicBezTo>
                <a:cubicBezTo>
                  <a:pt x="1787996" y="717287"/>
                  <a:pt x="1791394" y="722049"/>
                  <a:pt x="1796058" y="725671"/>
                </a:cubicBezTo>
                <a:cubicBezTo>
                  <a:pt x="1800721" y="729292"/>
                  <a:pt x="1806872" y="731103"/>
                  <a:pt x="1814512" y="731103"/>
                </a:cubicBezTo>
                <a:cubicBezTo>
                  <a:pt x="1822351" y="731103"/>
                  <a:pt x="1828577" y="729243"/>
                  <a:pt x="1833190" y="725522"/>
                </a:cubicBezTo>
                <a:cubicBezTo>
                  <a:pt x="1837804" y="721801"/>
                  <a:pt x="1840160" y="716270"/>
                  <a:pt x="1840260" y="708928"/>
                </a:cubicBezTo>
                <a:lnTo>
                  <a:pt x="1879252" y="708928"/>
                </a:lnTo>
                <a:cubicBezTo>
                  <a:pt x="1878756" y="720239"/>
                  <a:pt x="1875755" y="729664"/>
                  <a:pt x="1870248" y="737205"/>
                </a:cubicBezTo>
                <a:cubicBezTo>
                  <a:pt x="1864742" y="744746"/>
                  <a:pt x="1857226" y="750376"/>
                  <a:pt x="1847701" y="754097"/>
                </a:cubicBezTo>
                <a:cubicBezTo>
                  <a:pt x="1838176" y="757818"/>
                  <a:pt x="1827113" y="759678"/>
                  <a:pt x="1814512" y="759678"/>
                </a:cubicBezTo>
                <a:cubicBezTo>
                  <a:pt x="1799431" y="759678"/>
                  <a:pt x="1786533" y="756677"/>
                  <a:pt x="1775817" y="750674"/>
                </a:cubicBezTo>
                <a:cubicBezTo>
                  <a:pt x="1765101" y="744671"/>
                  <a:pt x="1756916" y="736014"/>
                  <a:pt x="1751260" y="724704"/>
                </a:cubicBezTo>
                <a:cubicBezTo>
                  <a:pt x="1745605" y="713393"/>
                  <a:pt x="1742777" y="699800"/>
                  <a:pt x="1742777" y="683925"/>
                </a:cubicBezTo>
                <a:cubicBezTo>
                  <a:pt x="1742777" y="668546"/>
                  <a:pt x="1745530" y="655300"/>
                  <a:pt x="1751037" y="644188"/>
                </a:cubicBezTo>
                <a:cubicBezTo>
                  <a:pt x="1756544" y="633075"/>
                  <a:pt x="1764506" y="624517"/>
                  <a:pt x="1774924" y="618515"/>
                </a:cubicBezTo>
                <a:cubicBezTo>
                  <a:pt x="1785342" y="612512"/>
                  <a:pt x="1797794" y="609511"/>
                  <a:pt x="1812280" y="609511"/>
                </a:cubicBezTo>
                <a:close/>
                <a:moveTo>
                  <a:pt x="1555105" y="609511"/>
                </a:moveTo>
                <a:cubicBezTo>
                  <a:pt x="1575941" y="609511"/>
                  <a:pt x="1592362" y="615836"/>
                  <a:pt x="1604367" y="628486"/>
                </a:cubicBezTo>
                <a:cubicBezTo>
                  <a:pt x="1616373" y="641137"/>
                  <a:pt x="1622375" y="659170"/>
                  <a:pt x="1622375" y="682585"/>
                </a:cubicBezTo>
                <a:cubicBezTo>
                  <a:pt x="1622375" y="683776"/>
                  <a:pt x="1622326" y="685388"/>
                  <a:pt x="1622226" y="687422"/>
                </a:cubicBezTo>
                <a:cubicBezTo>
                  <a:pt x="1622127" y="689456"/>
                  <a:pt x="1622028" y="691019"/>
                  <a:pt x="1621929" y="692110"/>
                </a:cubicBezTo>
                <a:lnTo>
                  <a:pt x="1525190" y="692110"/>
                </a:lnTo>
                <a:cubicBezTo>
                  <a:pt x="1525389" y="699055"/>
                  <a:pt x="1526555" y="705480"/>
                  <a:pt x="1528688" y="711383"/>
                </a:cubicBezTo>
                <a:cubicBezTo>
                  <a:pt x="1530821" y="717287"/>
                  <a:pt x="1534219" y="722049"/>
                  <a:pt x="1538883" y="725671"/>
                </a:cubicBezTo>
                <a:cubicBezTo>
                  <a:pt x="1543546" y="729292"/>
                  <a:pt x="1549698" y="731103"/>
                  <a:pt x="1557337" y="731103"/>
                </a:cubicBezTo>
                <a:cubicBezTo>
                  <a:pt x="1565176" y="731103"/>
                  <a:pt x="1571402" y="729243"/>
                  <a:pt x="1576015" y="725522"/>
                </a:cubicBezTo>
                <a:cubicBezTo>
                  <a:pt x="1580629" y="721801"/>
                  <a:pt x="1582985" y="716270"/>
                  <a:pt x="1583085" y="708928"/>
                </a:cubicBezTo>
                <a:lnTo>
                  <a:pt x="1622078" y="708928"/>
                </a:lnTo>
                <a:cubicBezTo>
                  <a:pt x="1621581" y="720239"/>
                  <a:pt x="1618580" y="729664"/>
                  <a:pt x="1613073" y="737205"/>
                </a:cubicBezTo>
                <a:cubicBezTo>
                  <a:pt x="1607567" y="744746"/>
                  <a:pt x="1600051" y="750376"/>
                  <a:pt x="1590526" y="754097"/>
                </a:cubicBezTo>
                <a:cubicBezTo>
                  <a:pt x="1581001" y="757818"/>
                  <a:pt x="1569938" y="759678"/>
                  <a:pt x="1557337" y="759678"/>
                </a:cubicBezTo>
                <a:cubicBezTo>
                  <a:pt x="1542256" y="759678"/>
                  <a:pt x="1529358" y="756677"/>
                  <a:pt x="1518642" y="750674"/>
                </a:cubicBezTo>
                <a:cubicBezTo>
                  <a:pt x="1507926" y="744671"/>
                  <a:pt x="1499741" y="736014"/>
                  <a:pt x="1494085" y="724704"/>
                </a:cubicBezTo>
                <a:cubicBezTo>
                  <a:pt x="1488430" y="713393"/>
                  <a:pt x="1485602" y="699800"/>
                  <a:pt x="1485602" y="683925"/>
                </a:cubicBezTo>
                <a:cubicBezTo>
                  <a:pt x="1485602" y="668546"/>
                  <a:pt x="1488355" y="655300"/>
                  <a:pt x="1493862" y="644188"/>
                </a:cubicBezTo>
                <a:cubicBezTo>
                  <a:pt x="1499369" y="633075"/>
                  <a:pt x="1507331" y="624517"/>
                  <a:pt x="1517749" y="618515"/>
                </a:cubicBezTo>
                <a:cubicBezTo>
                  <a:pt x="1528167" y="612512"/>
                  <a:pt x="1540619" y="609511"/>
                  <a:pt x="1555105" y="609511"/>
                </a:cubicBezTo>
                <a:close/>
                <a:moveTo>
                  <a:pt x="1145530" y="609511"/>
                </a:moveTo>
                <a:cubicBezTo>
                  <a:pt x="1154261" y="609511"/>
                  <a:pt x="1162248" y="610280"/>
                  <a:pt x="1169491" y="611817"/>
                </a:cubicBezTo>
                <a:cubicBezTo>
                  <a:pt x="1176734" y="613355"/>
                  <a:pt x="1183035" y="616009"/>
                  <a:pt x="1188392" y="619780"/>
                </a:cubicBezTo>
                <a:cubicBezTo>
                  <a:pt x="1193750" y="623550"/>
                  <a:pt x="1197868" y="628685"/>
                  <a:pt x="1200745" y="635183"/>
                </a:cubicBezTo>
                <a:cubicBezTo>
                  <a:pt x="1203623" y="641682"/>
                  <a:pt x="1205061" y="649793"/>
                  <a:pt x="1205061" y="659517"/>
                </a:cubicBezTo>
                <a:lnTo>
                  <a:pt x="1205061" y="756999"/>
                </a:lnTo>
                <a:lnTo>
                  <a:pt x="1168896" y="756999"/>
                </a:lnTo>
                <a:lnTo>
                  <a:pt x="1167854" y="738396"/>
                </a:lnTo>
                <a:cubicBezTo>
                  <a:pt x="1161901" y="745936"/>
                  <a:pt x="1155005" y="751369"/>
                  <a:pt x="1147167" y="754692"/>
                </a:cubicBezTo>
                <a:cubicBezTo>
                  <a:pt x="1139329" y="758016"/>
                  <a:pt x="1130300" y="759678"/>
                  <a:pt x="1120080" y="759678"/>
                </a:cubicBezTo>
                <a:cubicBezTo>
                  <a:pt x="1112341" y="759678"/>
                  <a:pt x="1105123" y="758115"/>
                  <a:pt x="1098426" y="754990"/>
                </a:cubicBezTo>
                <a:cubicBezTo>
                  <a:pt x="1091729" y="751865"/>
                  <a:pt x="1086321" y="747102"/>
                  <a:pt x="1082204" y="740703"/>
                </a:cubicBezTo>
                <a:cubicBezTo>
                  <a:pt x="1078086" y="734303"/>
                  <a:pt x="1076027" y="726241"/>
                  <a:pt x="1076027" y="716518"/>
                </a:cubicBezTo>
                <a:cubicBezTo>
                  <a:pt x="1076027" y="703123"/>
                  <a:pt x="1079822" y="693028"/>
                  <a:pt x="1087413" y="686231"/>
                </a:cubicBezTo>
                <a:cubicBezTo>
                  <a:pt x="1095003" y="679435"/>
                  <a:pt x="1105669" y="674821"/>
                  <a:pt x="1119411" y="672390"/>
                </a:cubicBezTo>
                <a:cubicBezTo>
                  <a:pt x="1133152" y="669960"/>
                  <a:pt x="1149151" y="668546"/>
                  <a:pt x="1167408" y="668149"/>
                </a:cubicBezTo>
                <a:lnTo>
                  <a:pt x="1167408" y="660261"/>
                </a:lnTo>
                <a:cubicBezTo>
                  <a:pt x="1167408" y="650835"/>
                  <a:pt x="1165324" y="644386"/>
                  <a:pt x="1161157" y="640913"/>
                </a:cubicBezTo>
                <a:cubicBezTo>
                  <a:pt x="1156990" y="637441"/>
                  <a:pt x="1151781" y="635704"/>
                  <a:pt x="1145530" y="635704"/>
                </a:cubicBezTo>
                <a:cubicBezTo>
                  <a:pt x="1138287" y="635704"/>
                  <a:pt x="1132383" y="637540"/>
                  <a:pt x="1127819" y="641211"/>
                </a:cubicBezTo>
                <a:cubicBezTo>
                  <a:pt x="1123255" y="644882"/>
                  <a:pt x="1120973" y="650835"/>
                  <a:pt x="1120973" y="659070"/>
                </a:cubicBezTo>
                <a:lnTo>
                  <a:pt x="1084064" y="659070"/>
                </a:lnTo>
                <a:cubicBezTo>
                  <a:pt x="1084064" y="646866"/>
                  <a:pt x="1086644" y="637118"/>
                  <a:pt x="1091803" y="629826"/>
                </a:cubicBezTo>
                <a:cubicBezTo>
                  <a:pt x="1096962" y="622533"/>
                  <a:pt x="1104181" y="617324"/>
                  <a:pt x="1113457" y="614199"/>
                </a:cubicBezTo>
                <a:cubicBezTo>
                  <a:pt x="1122734" y="611073"/>
                  <a:pt x="1133425" y="609511"/>
                  <a:pt x="1145530" y="609511"/>
                </a:cubicBezTo>
                <a:close/>
                <a:moveTo>
                  <a:pt x="897880" y="609511"/>
                </a:moveTo>
                <a:cubicBezTo>
                  <a:pt x="906611" y="609511"/>
                  <a:pt x="914598" y="610280"/>
                  <a:pt x="921841" y="611817"/>
                </a:cubicBezTo>
                <a:cubicBezTo>
                  <a:pt x="929084" y="613355"/>
                  <a:pt x="935385" y="616009"/>
                  <a:pt x="940742" y="619780"/>
                </a:cubicBezTo>
                <a:cubicBezTo>
                  <a:pt x="946100" y="623550"/>
                  <a:pt x="950218" y="628685"/>
                  <a:pt x="953095" y="635183"/>
                </a:cubicBezTo>
                <a:cubicBezTo>
                  <a:pt x="955973" y="641682"/>
                  <a:pt x="957411" y="649793"/>
                  <a:pt x="957411" y="659517"/>
                </a:cubicBezTo>
                <a:lnTo>
                  <a:pt x="957411" y="756999"/>
                </a:lnTo>
                <a:lnTo>
                  <a:pt x="921246" y="756999"/>
                </a:lnTo>
                <a:lnTo>
                  <a:pt x="920204" y="738396"/>
                </a:lnTo>
                <a:cubicBezTo>
                  <a:pt x="914251" y="745936"/>
                  <a:pt x="907355" y="751369"/>
                  <a:pt x="899517" y="754692"/>
                </a:cubicBezTo>
                <a:cubicBezTo>
                  <a:pt x="891679" y="758016"/>
                  <a:pt x="882650" y="759678"/>
                  <a:pt x="872430" y="759678"/>
                </a:cubicBezTo>
                <a:cubicBezTo>
                  <a:pt x="864691" y="759678"/>
                  <a:pt x="857473" y="758115"/>
                  <a:pt x="850776" y="754990"/>
                </a:cubicBezTo>
                <a:cubicBezTo>
                  <a:pt x="844079" y="751865"/>
                  <a:pt x="838671" y="747102"/>
                  <a:pt x="834554" y="740703"/>
                </a:cubicBezTo>
                <a:cubicBezTo>
                  <a:pt x="830436" y="734303"/>
                  <a:pt x="828377" y="726241"/>
                  <a:pt x="828377" y="716518"/>
                </a:cubicBezTo>
                <a:cubicBezTo>
                  <a:pt x="828377" y="703123"/>
                  <a:pt x="832172" y="693028"/>
                  <a:pt x="839763" y="686231"/>
                </a:cubicBezTo>
                <a:cubicBezTo>
                  <a:pt x="847353" y="679435"/>
                  <a:pt x="858019" y="674821"/>
                  <a:pt x="871761" y="672390"/>
                </a:cubicBezTo>
                <a:cubicBezTo>
                  <a:pt x="885502" y="669960"/>
                  <a:pt x="901501" y="668546"/>
                  <a:pt x="919758" y="668149"/>
                </a:cubicBezTo>
                <a:lnTo>
                  <a:pt x="919758" y="660261"/>
                </a:lnTo>
                <a:cubicBezTo>
                  <a:pt x="919758" y="650835"/>
                  <a:pt x="917674" y="644386"/>
                  <a:pt x="913507" y="640913"/>
                </a:cubicBezTo>
                <a:cubicBezTo>
                  <a:pt x="909340" y="637441"/>
                  <a:pt x="904131" y="635704"/>
                  <a:pt x="897880" y="635704"/>
                </a:cubicBezTo>
                <a:cubicBezTo>
                  <a:pt x="890637" y="635704"/>
                  <a:pt x="884733" y="637540"/>
                  <a:pt x="880169" y="641211"/>
                </a:cubicBezTo>
                <a:cubicBezTo>
                  <a:pt x="875605" y="644882"/>
                  <a:pt x="873323" y="650835"/>
                  <a:pt x="873323" y="659070"/>
                </a:cubicBezTo>
                <a:lnTo>
                  <a:pt x="836414" y="659070"/>
                </a:lnTo>
                <a:cubicBezTo>
                  <a:pt x="836414" y="646866"/>
                  <a:pt x="838994" y="637118"/>
                  <a:pt x="844153" y="629826"/>
                </a:cubicBezTo>
                <a:cubicBezTo>
                  <a:pt x="849312" y="622533"/>
                  <a:pt x="856531" y="617324"/>
                  <a:pt x="865807" y="614199"/>
                </a:cubicBezTo>
                <a:cubicBezTo>
                  <a:pt x="875084" y="611073"/>
                  <a:pt x="885775" y="609511"/>
                  <a:pt x="897880" y="609511"/>
                </a:cubicBezTo>
                <a:close/>
                <a:moveTo>
                  <a:pt x="386655" y="609511"/>
                </a:moveTo>
                <a:cubicBezTo>
                  <a:pt x="394097" y="609511"/>
                  <a:pt x="401389" y="610280"/>
                  <a:pt x="408533" y="611817"/>
                </a:cubicBezTo>
                <a:cubicBezTo>
                  <a:pt x="415677" y="613355"/>
                  <a:pt x="422126" y="615861"/>
                  <a:pt x="427881" y="619333"/>
                </a:cubicBezTo>
                <a:cubicBezTo>
                  <a:pt x="433635" y="622806"/>
                  <a:pt x="438224" y="627519"/>
                  <a:pt x="441647" y="633472"/>
                </a:cubicBezTo>
                <a:cubicBezTo>
                  <a:pt x="445070" y="639425"/>
                  <a:pt x="446782" y="646817"/>
                  <a:pt x="446782" y="655647"/>
                </a:cubicBezTo>
                <a:lnTo>
                  <a:pt x="410170" y="655647"/>
                </a:lnTo>
                <a:cubicBezTo>
                  <a:pt x="410170" y="648305"/>
                  <a:pt x="407838" y="643220"/>
                  <a:pt x="403175" y="640392"/>
                </a:cubicBezTo>
                <a:cubicBezTo>
                  <a:pt x="398512" y="637565"/>
                  <a:pt x="393005" y="636151"/>
                  <a:pt x="386655" y="636151"/>
                </a:cubicBezTo>
                <a:cubicBezTo>
                  <a:pt x="379710" y="636151"/>
                  <a:pt x="374278" y="637093"/>
                  <a:pt x="370359" y="638979"/>
                </a:cubicBezTo>
                <a:cubicBezTo>
                  <a:pt x="366439" y="640864"/>
                  <a:pt x="364480" y="644088"/>
                  <a:pt x="364480" y="648652"/>
                </a:cubicBezTo>
                <a:cubicBezTo>
                  <a:pt x="364480" y="651331"/>
                  <a:pt x="365720" y="653688"/>
                  <a:pt x="368200" y="655722"/>
                </a:cubicBezTo>
                <a:cubicBezTo>
                  <a:pt x="370681" y="657756"/>
                  <a:pt x="374675" y="659641"/>
                  <a:pt x="380181" y="661377"/>
                </a:cubicBezTo>
                <a:cubicBezTo>
                  <a:pt x="385688" y="663114"/>
                  <a:pt x="392856" y="664974"/>
                  <a:pt x="401687" y="666958"/>
                </a:cubicBezTo>
                <a:cubicBezTo>
                  <a:pt x="411113" y="669141"/>
                  <a:pt x="419546" y="671994"/>
                  <a:pt x="426988" y="675516"/>
                </a:cubicBezTo>
                <a:cubicBezTo>
                  <a:pt x="434429" y="679038"/>
                  <a:pt x="440333" y="683776"/>
                  <a:pt x="444698" y="689729"/>
                </a:cubicBezTo>
                <a:cubicBezTo>
                  <a:pt x="449064" y="695682"/>
                  <a:pt x="451247" y="703520"/>
                  <a:pt x="451247" y="713244"/>
                </a:cubicBezTo>
                <a:cubicBezTo>
                  <a:pt x="451247" y="721677"/>
                  <a:pt x="449510" y="728846"/>
                  <a:pt x="446038" y="734749"/>
                </a:cubicBezTo>
                <a:cubicBezTo>
                  <a:pt x="442565" y="740653"/>
                  <a:pt x="437852" y="745415"/>
                  <a:pt x="431899" y="749037"/>
                </a:cubicBezTo>
                <a:cubicBezTo>
                  <a:pt x="425946" y="752658"/>
                  <a:pt x="419199" y="755288"/>
                  <a:pt x="411658" y="756925"/>
                </a:cubicBezTo>
                <a:cubicBezTo>
                  <a:pt x="404118" y="758562"/>
                  <a:pt x="396280" y="759380"/>
                  <a:pt x="388144" y="759380"/>
                </a:cubicBezTo>
                <a:cubicBezTo>
                  <a:pt x="380008" y="759380"/>
                  <a:pt x="372070" y="758636"/>
                  <a:pt x="364331" y="757148"/>
                </a:cubicBezTo>
                <a:cubicBezTo>
                  <a:pt x="356592" y="755660"/>
                  <a:pt x="349597" y="753105"/>
                  <a:pt x="343346" y="749483"/>
                </a:cubicBezTo>
                <a:cubicBezTo>
                  <a:pt x="337095" y="745862"/>
                  <a:pt x="332135" y="740975"/>
                  <a:pt x="328463" y="734824"/>
                </a:cubicBezTo>
                <a:cubicBezTo>
                  <a:pt x="324792" y="728672"/>
                  <a:pt x="322957" y="720933"/>
                  <a:pt x="322957" y="711607"/>
                </a:cubicBezTo>
                <a:lnTo>
                  <a:pt x="359569" y="711607"/>
                </a:lnTo>
                <a:cubicBezTo>
                  <a:pt x="359569" y="719643"/>
                  <a:pt x="362421" y="725224"/>
                  <a:pt x="368126" y="728350"/>
                </a:cubicBezTo>
                <a:cubicBezTo>
                  <a:pt x="373831" y="731475"/>
                  <a:pt x="380504" y="733038"/>
                  <a:pt x="388144" y="733038"/>
                </a:cubicBezTo>
                <a:cubicBezTo>
                  <a:pt x="395684" y="733038"/>
                  <a:pt x="401563" y="731847"/>
                  <a:pt x="405780" y="729466"/>
                </a:cubicBezTo>
                <a:cubicBezTo>
                  <a:pt x="409996" y="727085"/>
                  <a:pt x="412105" y="723066"/>
                  <a:pt x="412105" y="717411"/>
                </a:cubicBezTo>
                <a:cubicBezTo>
                  <a:pt x="412105" y="711954"/>
                  <a:pt x="409624" y="707911"/>
                  <a:pt x="404663" y="705281"/>
                </a:cubicBezTo>
                <a:cubicBezTo>
                  <a:pt x="399703" y="702652"/>
                  <a:pt x="391071" y="699899"/>
                  <a:pt x="378767" y="697021"/>
                </a:cubicBezTo>
                <a:cubicBezTo>
                  <a:pt x="368449" y="694541"/>
                  <a:pt x="359296" y="691540"/>
                  <a:pt x="351309" y="688017"/>
                </a:cubicBezTo>
                <a:cubicBezTo>
                  <a:pt x="343321" y="684495"/>
                  <a:pt x="337046" y="679782"/>
                  <a:pt x="332482" y="673879"/>
                </a:cubicBezTo>
                <a:cubicBezTo>
                  <a:pt x="327918" y="667975"/>
                  <a:pt x="325636" y="660211"/>
                  <a:pt x="325636" y="650587"/>
                </a:cubicBezTo>
                <a:cubicBezTo>
                  <a:pt x="325636" y="643047"/>
                  <a:pt x="327347" y="636672"/>
                  <a:pt x="330770" y="631463"/>
                </a:cubicBezTo>
                <a:cubicBezTo>
                  <a:pt x="334193" y="626254"/>
                  <a:pt x="338807" y="622037"/>
                  <a:pt x="344611" y="618812"/>
                </a:cubicBezTo>
                <a:cubicBezTo>
                  <a:pt x="350416" y="615588"/>
                  <a:pt x="356939" y="613231"/>
                  <a:pt x="364182" y="611743"/>
                </a:cubicBezTo>
                <a:cubicBezTo>
                  <a:pt x="371425" y="610255"/>
                  <a:pt x="378916" y="609511"/>
                  <a:pt x="386655" y="609511"/>
                </a:cubicBezTo>
                <a:close/>
                <a:moveTo>
                  <a:pt x="240655" y="609511"/>
                </a:moveTo>
                <a:cubicBezTo>
                  <a:pt x="261491" y="609511"/>
                  <a:pt x="277911" y="615836"/>
                  <a:pt x="289917" y="628486"/>
                </a:cubicBezTo>
                <a:cubicBezTo>
                  <a:pt x="301922" y="641137"/>
                  <a:pt x="307925" y="659170"/>
                  <a:pt x="307925" y="682585"/>
                </a:cubicBezTo>
                <a:cubicBezTo>
                  <a:pt x="307925" y="683776"/>
                  <a:pt x="307876" y="685388"/>
                  <a:pt x="307776" y="687422"/>
                </a:cubicBezTo>
                <a:cubicBezTo>
                  <a:pt x="307677" y="689456"/>
                  <a:pt x="307578" y="691019"/>
                  <a:pt x="307479" y="692110"/>
                </a:cubicBezTo>
                <a:lnTo>
                  <a:pt x="210740" y="692110"/>
                </a:lnTo>
                <a:cubicBezTo>
                  <a:pt x="210939" y="699055"/>
                  <a:pt x="212105" y="705480"/>
                  <a:pt x="214238" y="711383"/>
                </a:cubicBezTo>
                <a:cubicBezTo>
                  <a:pt x="216371" y="717287"/>
                  <a:pt x="219769" y="722049"/>
                  <a:pt x="224433" y="725671"/>
                </a:cubicBezTo>
                <a:cubicBezTo>
                  <a:pt x="229096" y="729292"/>
                  <a:pt x="235247" y="731103"/>
                  <a:pt x="242887" y="731103"/>
                </a:cubicBezTo>
                <a:cubicBezTo>
                  <a:pt x="250726" y="731103"/>
                  <a:pt x="256951" y="729243"/>
                  <a:pt x="261565" y="725522"/>
                </a:cubicBezTo>
                <a:cubicBezTo>
                  <a:pt x="266179" y="721801"/>
                  <a:pt x="268535" y="716270"/>
                  <a:pt x="268635" y="708928"/>
                </a:cubicBezTo>
                <a:lnTo>
                  <a:pt x="307628" y="708928"/>
                </a:lnTo>
                <a:cubicBezTo>
                  <a:pt x="307131" y="720239"/>
                  <a:pt x="304130" y="729664"/>
                  <a:pt x="298623" y="737205"/>
                </a:cubicBezTo>
                <a:cubicBezTo>
                  <a:pt x="293117" y="744746"/>
                  <a:pt x="285601" y="750376"/>
                  <a:pt x="276076" y="754097"/>
                </a:cubicBezTo>
                <a:cubicBezTo>
                  <a:pt x="266551" y="757818"/>
                  <a:pt x="255488" y="759678"/>
                  <a:pt x="242887" y="759678"/>
                </a:cubicBezTo>
                <a:cubicBezTo>
                  <a:pt x="227806" y="759678"/>
                  <a:pt x="214908" y="756677"/>
                  <a:pt x="204192" y="750674"/>
                </a:cubicBezTo>
                <a:cubicBezTo>
                  <a:pt x="193476" y="744671"/>
                  <a:pt x="185291" y="736014"/>
                  <a:pt x="179635" y="724704"/>
                </a:cubicBezTo>
                <a:cubicBezTo>
                  <a:pt x="173980" y="713393"/>
                  <a:pt x="171152" y="699800"/>
                  <a:pt x="171152" y="683925"/>
                </a:cubicBezTo>
                <a:cubicBezTo>
                  <a:pt x="171152" y="668546"/>
                  <a:pt x="173905" y="655300"/>
                  <a:pt x="179412" y="644188"/>
                </a:cubicBezTo>
                <a:cubicBezTo>
                  <a:pt x="184919" y="633075"/>
                  <a:pt x="192881" y="624517"/>
                  <a:pt x="203299" y="618515"/>
                </a:cubicBezTo>
                <a:cubicBezTo>
                  <a:pt x="213717" y="612512"/>
                  <a:pt x="226169" y="609511"/>
                  <a:pt x="240655" y="609511"/>
                </a:cubicBezTo>
                <a:close/>
                <a:moveTo>
                  <a:pt x="2153245" y="598944"/>
                </a:moveTo>
                <a:lnTo>
                  <a:pt x="2195066" y="598944"/>
                </a:lnTo>
                <a:lnTo>
                  <a:pt x="2195066" y="640764"/>
                </a:lnTo>
                <a:lnTo>
                  <a:pt x="2153245" y="640764"/>
                </a:lnTo>
                <a:close/>
                <a:moveTo>
                  <a:pt x="708571" y="590461"/>
                </a:moveTo>
                <a:lnTo>
                  <a:pt x="708571" y="652075"/>
                </a:lnTo>
                <a:lnTo>
                  <a:pt x="741610" y="652075"/>
                </a:lnTo>
                <a:cubicBezTo>
                  <a:pt x="751235" y="652075"/>
                  <a:pt x="759123" y="649496"/>
                  <a:pt x="765274" y="644336"/>
                </a:cubicBezTo>
                <a:cubicBezTo>
                  <a:pt x="771426" y="639177"/>
                  <a:pt x="774501" y="631537"/>
                  <a:pt x="774501" y="621417"/>
                </a:cubicBezTo>
                <a:cubicBezTo>
                  <a:pt x="774501" y="610900"/>
                  <a:pt x="771376" y="603111"/>
                  <a:pt x="765125" y="598051"/>
                </a:cubicBezTo>
                <a:cubicBezTo>
                  <a:pt x="758874" y="592991"/>
                  <a:pt x="751036" y="590461"/>
                  <a:pt x="741610" y="590461"/>
                </a:cubicBezTo>
                <a:close/>
                <a:moveTo>
                  <a:pt x="41820" y="590461"/>
                </a:moveTo>
                <a:lnTo>
                  <a:pt x="41820" y="637788"/>
                </a:lnTo>
                <a:lnTo>
                  <a:pt x="68014" y="637788"/>
                </a:lnTo>
                <a:cubicBezTo>
                  <a:pt x="76249" y="637788"/>
                  <a:pt x="83046" y="635704"/>
                  <a:pt x="88404" y="631537"/>
                </a:cubicBezTo>
                <a:cubicBezTo>
                  <a:pt x="93761" y="627370"/>
                  <a:pt x="96440" y="621268"/>
                  <a:pt x="96440" y="613231"/>
                </a:cubicBezTo>
                <a:cubicBezTo>
                  <a:pt x="96440" y="607576"/>
                  <a:pt x="95200" y="603086"/>
                  <a:pt x="92720" y="599762"/>
                </a:cubicBezTo>
                <a:cubicBezTo>
                  <a:pt x="90239" y="596438"/>
                  <a:pt x="86841" y="594057"/>
                  <a:pt x="82525" y="592619"/>
                </a:cubicBezTo>
                <a:cubicBezTo>
                  <a:pt x="78209" y="591180"/>
                  <a:pt x="73372" y="590461"/>
                  <a:pt x="68014" y="590461"/>
                </a:cubicBezTo>
                <a:close/>
                <a:moveTo>
                  <a:pt x="1653927" y="577513"/>
                </a:moveTo>
                <a:lnTo>
                  <a:pt x="1693217" y="577513"/>
                </a:lnTo>
                <a:lnTo>
                  <a:pt x="1693217" y="611743"/>
                </a:lnTo>
                <a:lnTo>
                  <a:pt x="1725215" y="611743"/>
                </a:lnTo>
                <a:lnTo>
                  <a:pt x="1725215" y="642104"/>
                </a:lnTo>
                <a:lnTo>
                  <a:pt x="1693217" y="642104"/>
                </a:lnTo>
                <a:lnTo>
                  <a:pt x="1693217" y="704016"/>
                </a:lnTo>
                <a:cubicBezTo>
                  <a:pt x="1693217" y="711656"/>
                  <a:pt x="1694284" y="717262"/>
                  <a:pt x="1696417" y="720834"/>
                </a:cubicBezTo>
                <a:cubicBezTo>
                  <a:pt x="1698550" y="724406"/>
                  <a:pt x="1703387" y="726192"/>
                  <a:pt x="1710928" y="726192"/>
                </a:cubicBezTo>
                <a:lnTo>
                  <a:pt x="1725067" y="726192"/>
                </a:lnTo>
                <a:lnTo>
                  <a:pt x="1725067" y="756999"/>
                </a:lnTo>
                <a:lnTo>
                  <a:pt x="1709737" y="756999"/>
                </a:lnTo>
                <a:cubicBezTo>
                  <a:pt x="1695053" y="756999"/>
                  <a:pt x="1683668" y="755238"/>
                  <a:pt x="1675581" y="751716"/>
                </a:cubicBezTo>
                <a:cubicBezTo>
                  <a:pt x="1667495" y="748194"/>
                  <a:pt x="1661864" y="742737"/>
                  <a:pt x="1658689" y="735345"/>
                </a:cubicBezTo>
                <a:cubicBezTo>
                  <a:pt x="1655514" y="727953"/>
                  <a:pt x="1653927" y="718304"/>
                  <a:pt x="1653927" y="706398"/>
                </a:cubicBezTo>
                <a:lnTo>
                  <a:pt x="1653927" y="642104"/>
                </a:lnTo>
                <a:lnTo>
                  <a:pt x="1629817" y="642104"/>
                </a:lnTo>
                <a:lnTo>
                  <a:pt x="1629817" y="611743"/>
                </a:lnTo>
                <a:lnTo>
                  <a:pt x="1653927" y="611743"/>
                </a:lnTo>
                <a:close/>
                <a:moveTo>
                  <a:pt x="482352" y="577513"/>
                </a:moveTo>
                <a:lnTo>
                  <a:pt x="521642" y="577513"/>
                </a:lnTo>
                <a:lnTo>
                  <a:pt x="521642" y="611743"/>
                </a:lnTo>
                <a:lnTo>
                  <a:pt x="553640" y="611743"/>
                </a:lnTo>
                <a:lnTo>
                  <a:pt x="553640" y="642104"/>
                </a:lnTo>
                <a:lnTo>
                  <a:pt x="521642" y="642104"/>
                </a:lnTo>
                <a:lnTo>
                  <a:pt x="521642" y="704016"/>
                </a:lnTo>
                <a:cubicBezTo>
                  <a:pt x="521642" y="711656"/>
                  <a:pt x="522709" y="717262"/>
                  <a:pt x="524842" y="720834"/>
                </a:cubicBezTo>
                <a:cubicBezTo>
                  <a:pt x="526975" y="724406"/>
                  <a:pt x="531812" y="726192"/>
                  <a:pt x="539353" y="726192"/>
                </a:cubicBezTo>
                <a:lnTo>
                  <a:pt x="553492" y="726192"/>
                </a:lnTo>
                <a:lnTo>
                  <a:pt x="553492" y="756999"/>
                </a:lnTo>
                <a:lnTo>
                  <a:pt x="538162" y="756999"/>
                </a:lnTo>
                <a:cubicBezTo>
                  <a:pt x="523478" y="756999"/>
                  <a:pt x="512093" y="755238"/>
                  <a:pt x="504006" y="751716"/>
                </a:cubicBezTo>
                <a:cubicBezTo>
                  <a:pt x="495920" y="748194"/>
                  <a:pt x="490289" y="742737"/>
                  <a:pt x="487114" y="735345"/>
                </a:cubicBezTo>
                <a:cubicBezTo>
                  <a:pt x="483939" y="727953"/>
                  <a:pt x="482352" y="718304"/>
                  <a:pt x="482352" y="706398"/>
                </a:cubicBezTo>
                <a:lnTo>
                  <a:pt x="482352" y="642104"/>
                </a:lnTo>
                <a:lnTo>
                  <a:pt x="458242" y="642104"/>
                </a:lnTo>
                <a:lnTo>
                  <a:pt x="458242" y="611743"/>
                </a:lnTo>
                <a:lnTo>
                  <a:pt x="482352" y="611743"/>
                </a:lnTo>
                <a:close/>
                <a:moveTo>
                  <a:pt x="666750" y="556677"/>
                </a:moveTo>
                <a:lnTo>
                  <a:pt x="745480" y="556677"/>
                </a:lnTo>
                <a:cubicBezTo>
                  <a:pt x="758577" y="556677"/>
                  <a:pt x="770557" y="559008"/>
                  <a:pt x="781422" y="563672"/>
                </a:cubicBezTo>
                <a:cubicBezTo>
                  <a:pt x="792286" y="568335"/>
                  <a:pt x="800943" y="575429"/>
                  <a:pt x="807392" y="584954"/>
                </a:cubicBezTo>
                <a:cubicBezTo>
                  <a:pt x="813842" y="594479"/>
                  <a:pt x="817066" y="606633"/>
                  <a:pt x="817066" y="621417"/>
                </a:cubicBezTo>
                <a:cubicBezTo>
                  <a:pt x="817066" y="636002"/>
                  <a:pt x="813842" y="648057"/>
                  <a:pt x="807392" y="657582"/>
                </a:cubicBezTo>
                <a:cubicBezTo>
                  <a:pt x="800943" y="667107"/>
                  <a:pt x="792286" y="674176"/>
                  <a:pt x="781422" y="678790"/>
                </a:cubicBezTo>
                <a:cubicBezTo>
                  <a:pt x="770557" y="683404"/>
                  <a:pt x="758577" y="685711"/>
                  <a:pt x="745480" y="685711"/>
                </a:cubicBezTo>
                <a:lnTo>
                  <a:pt x="708571" y="685711"/>
                </a:lnTo>
                <a:lnTo>
                  <a:pt x="708571" y="756999"/>
                </a:lnTo>
                <a:lnTo>
                  <a:pt x="666750" y="756999"/>
                </a:lnTo>
                <a:close/>
                <a:moveTo>
                  <a:pt x="0" y="556677"/>
                </a:moveTo>
                <a:lnTo>
                  <a:pt x="68610" y="556677"/>
                </a:lnTo>
                <a:cubicBezTo>
                  <a:pt x="90140" y="556677"/>
                  <a:pt x="107206" y="560769"/>
                  <a:pt x="119806" y="568955"/>
                </a:cubicBezTo>
                <a:cubicBezTo>
                  <a:pt x="132407" y="577140"/>
                  <a:pt x="138708" y="589716"/>
                  <a:pt x="138708" y="606683"/>
                </a:cubicBezTo>
                <a:cubicBezTo>
                  <a:pt x="138708" y="617299"/>
                  <a:pt x="136078" y="626303"/>
                  <a:pt x="130820" y="633695"/>
                </a:cubicBezTo>
                <a:cubicBezTo>
                  <a:pt x="125561" y="641087"/>
                  <a:pt x="118566" y="646420"/>
                  <a:pt x="109835" y="649694"/>
                </a:cubicBezTo>
                <a:cubicBezTo>
                  <a:pt x="123626" y="652472"/>
                  <a:pt x="134168" y="658128"/>
                  <a:pt x="141461" y="666661"/>
                </a:cubicBezTo>
                <a:cubicBezTo>
                  <a:pt x="148754" y="675193"/>
                  <a:pt x="152400" y="685711"/>
                  <a:pt x="152400" y="698212"/>
                </a:cubicBezTo>
                <a:cubicBezTo>
                  <a:pt x="152400" y="711607"/>
                  <a:pt x="149349" y="722645"/>
                  <a:pt x="143247" y="731326"/>
                </a:cubicBezTo>
                <a:cubicBezTo>
                  <a:pt x="137145" y="740008"/>
                  <a:pt x="128414" y="746457"/>
                  <a:pt x="117053" y="750674"/>
                </a:cubicBezTo>
                <a:cubicBezTo>
                  <a:pt x="105693" y="754891"/>
                  <a:pt x="92075" y="756999"/>
                  <a:pt x="76200" y="756999"/>
                </a:cubicBezTo>
                <a:lnTo>
                  <a:pt x="0" y="756999"/>
                </a:lnTo>
                <a:close/>
                <a:moveTo>
                  <a:pt x="3830197" y="494408"/>
                </a:moveTo>
                <a:cubicBezTo>
                  <a:pt x="3805690" y="494705"/>
                  <a:pt x="3788128" y="497211"/>
                  <a:pt x="3777512" y="501924"/>
                </a:cubicBezTo>
                <a:cubicBezTo>
                  <a:pt x="3766895" y="506636"/>
                  <a:pt x="3761587" y="514400"/>
                  <a:pt x="3761587" y="525215"/>
                </a:cubicBezTo>
                <a:cubicBezTo>
                  <a:pt x="3761587" y="532359"/>
                  <a:pt x="3763621" y="538039"/>
                  <a:pt x="3767689" y="542256"/>
                </a:cubicBezTo>
                <a:cubicBezTo>
                  <a:pt x="3771757" y="546473"/>
                  <a:pt x="3777859" y="548581"/>
                  <a:pt x="3785995" y="548581"/>
                </a:cubicBezTo>
                <a:cubicBezTo>
                  <a:pt x="3795421" y="548581"/>
                  <a:pt x="3803854" y="546374"/>
                  <a:pt x="3811296" y="541958"/>
                </a:cubicBezTo>
                <a:cubicBezTo>
                  <a:pt x="3818737" y="537543"/>
                  <a:pt x="3825037" y="531764"/>
                  <a:pt x="3830197" y="524620"/>
                </a:cubicBezTo>
                <a:close/>
                <a:moveTo>
                  <a:pt x="4244088" y="479078"/>
                </a:moveTo>
                <a:lnTo>
                  <a:pt x="4372824" y="479078"/>
                </a:lnTo>
                <a:lnTo>
                  <a:pt x="4372824" y="500956"/>
                </a:lnTo>
                <a:lnTo>
                  <a:pt x="4244088" y="500956"/>
                </a:lnTo>
                <a:close/>
                <a:moveTo>
                  <a:pt x="3342487" y="437555"/>
                </a:moveTo>
                <a:cubicBezTo>
                  <a:pt x="3332466" y="437555"/>
                  <a:pt x="3324156" y="440358"/>
                  <a:pt x="3317558" y="445964"/>
                </a:cubicBezTo>
                <a:cubicBezTo>
                  <a:pt x="3310960" y="451570"/>
                  <a:pt x="3305776" y="458193"/>
                  <a:pt x="3302006" y="465833"/>
                </a:cubicBezTo>
                <a:lnTo>
                  <a:pt x="3302006" y="521792"/>
                </a:lnTo>
                <a:cubicBezTo>
                  <a:pt x="3305776" y="529134"/>
                  <a:pt x="3310985" y="535211"/>
                  <a:pt x="3317633" y="540024"/>
                </a:cubicBezTo>
                <a:cubicBezTo>
                  <a:pt x="3324280" y="544836"/>
                  <a:pt x="3332515" y="547242"/>
                  <a:pt x="3342338" y="547242"/>
                </a:cubicBezTo>
                <a:cubicBezTo>
                  <a:pt x="3354046" y="547242"/>
                  <a:pt x="3362752" y="542479"/>
                  <a:pt x="3368457" y="532954"/>
                </a:cubicBezTo>
                <a:cubicBezTo>
                  <a:pt x="3374163" y="523429"/>
                  <a:pt x="3377015" y="509935"/>
                  <a:pt x="3377015" y="492473"/>
                </a:cubicBezTo>
                <a:cubicBezTo>
                  <a:pt x="3377015" y="474812"/>
                  <a:pt x="3374113" y="461244"/>
                  <a:pt x="3368309" y="451768"/>
                </a:cubicBezTo>
                <a:cubicBezTo>
                  <a:pt x="3362504" y="442293"/>
                  <a:pt x="3353897" y="437555"/>
                  <a:pt x="3342487" y="437555"/>
                </a:cubicBezTo>
                <a:close/>
                <a:moveTo>
                  <a:pt x="3495780" y="436514"/>
                </a:moveTo>
                <a:cubicBezTo>
                  <a:pt x="3484171" y="436514"/>
                  <a:pt x="3475118" y="440061"/>
                  <a:pt x="3468619" y="447155"/>
                </a:cubicBezTo>
                <a:cubicBezTo>
                  <a:pt x="3462120" y="454249"/>
                  <a:pt x="3458275" y="464592"/>
                  <a:pt x="3457085" y="478185"/>
                </a:cubicBezTo>
                <a:lnTo>
                  <a:pt x="3532392" y="478185"/>
                </a:lnTo>
                <a:cubicBezTo>
                  <a:pt x="3532094" y="464692"/>
                  <a:pt x="3528770" y="454373"/>
                  <a:pt x="3522420" y="447229"/>
                </a:cubicBezTo>
                <a:cubicBezTo>
                  <a:pt x="3516070" y="440085"/>
                  <a:pt x="3507190" y="436514"/>
                  <a:pt x="3495780" y="436514"/>
                </a:cubicBezTo>
                <a:close/>
                <a:moveTo>
                  <a:pt x="4244088" y="429519"/>
                </a:moveTo>
                <a:lnTo>
                  <a:pt x="4372824" y="429519"/>
                </a:lnTo>
                <a:lnTo>
                  <a:pt x="4372824" y="451099"/>
                </a:lnTo>
                <a:lnTo>
                  <a:pt x="4244088" y="451099"/>
                </a:lnTo>
                <a:close/>
                <a:moveTo>
                  <a:pt x="2911183" y="420440"/>
                </a:moveTo>
                <a:cubicBezTo>
                  <a:pt x="2921601" y="420440"/>
                  <a:pt x="2930506" y="424111"/>
                  <a:pt x="2937898" y="431453"/>
                </a:cubicBezTo>
                <a:cubicBezTo>
                  <a:pt x="2945289" y="438796"/>
                  <a:pt x="2948985" y="447676"/>
                  <a:pt x="2948985" y="458094"/>
                </a:cubicBezTo>
                <a:cubicBezTo>
                  <a:pt x="2948985" y="468512"/>
                  <a:pt x="2945289" y="477416"/>
                  <a:pt x="2937898" y="484808"/>
                </a:cubicBezTo>
                <a:cubicBezTo>
                  <a:pt x="2930506" y="492200"/>
                  <a:pt x="2921601" y="495896"/>
                  <a:pt x="2911183" y="495896"/>
                </a:cubicBezTo>
                <a:cubicBezTo>
                  <a:pt x="2900864" y="495896"/>
                  <a:pt x="2892009" y="492200"/>
                  <a:pt x="2884617" y="484808"/>
                </a:cubicBezTo>
                <a:cubicBezTo>
                  <a:pt x="2877225" y="477416"/>
                  <a:pt x="2873530" y="468512"/>
                  <a:pt x="2873530" y="458094"/>
                </a:cubicBezTo>
                <a:cubicBezTo>
                  <a:pt x="2873530" y="447676"/>
                  <a:pt x="2877225" y="438796"/>
                  <a:pt x="2884617" y="431453"/>
                </a:cubicBezTo>
                <a:cubicBezTo>
                  <a:pt x="2892009" y="424111"/>
                  <a:pt x="2900864" y="420440"/>
                  <a:pt x="2911183" y="420440"/>
                </a:cubicBezTo>
                <a:close/>
                <a:moveTo>
                  <a:pt x="4047337" y="419993"/>
                </a:moveTo>
                <a:lnTo>
                  <a:pt x="4073531" y="419993"/>
                </a:lnTo>
                <a:lnTo>
                  <a:pt x="4115947" y="538610"/>
                </a:lnTo>
                <a:lnTo>
                  <a:pt x="4155088" y="419993"/>
                </a:lnTo>
                <a:lnTo>
                  <a:pt x="4180389" y="419993"/>
                </a:lnTo>
                <a:lnTo>
                  <a:pt x="4128299" y="564952"/>
                </a:lnTo>
                <a:lnTo>
                  <a:pt x="4121751" y="581919"/>
                </a:lnTo>
                <a:cubicBezTo>
                  <a:pt x="4118278" y="591146"/>
                  <a:pt x="4114533" y="598439"/>
                  <a:pt x="4110514" y="603796"/>
                </a:cubicBezTo>
                <a:cubicBezTo>
                  <a:pt x="4106496" y="609154"/>
                  <a:pt x="4101709" y="612974"/>
                  <a:pt x="4096153" y="615256"/>
                </a:cubicBezTo>
                <a:cubicBezTo>
                  <a:pt x="4090596" y="617538"/>
                  <a:pt x="4083701" y="618679"/>
                  <a:pt x="4075465" y="618679"/>
                </a:cubicBezTo>
                <a:lnTo>
                  <a:pt x="4060583" y="618679"/>
                </a:lnTo>
                <a:lnTo>
                  <a:pt x="4060583" y="598141"/>
                </a:lnTo>
                <a:lnTo>
                  <a:pt x="4072935" y="598141"/>
                </a:lnTo>
                <a:cubicBezTo>
                  <a:pt x="4078988" y="598141"/>
                  <a:pt x="4083849" y="596578"/>
                  <a:pt x="4087521" y="593453"/>
                </a:cubicBezTo>
                <a:cubicBezTo>
                  <a:pt x="4091192" y="590327"/>
                  <a:pt x="4094466" y="585193"/>
                  <a:pt x="4097343" y="578049"/>
                </a:cubicBezTo>
                <a:lnTo>
                  <a:pt x="4102850" y="564952"/>
                </a:lnTo>
                <a:close/>
                <a:moveTo>
                  <a:pt x="3664104" y="418654"/>
                </a:moveTo>
                <a:cubicBezTo>
                  <a:pt x="3679583" y="418654"/>
                  <a:pt x="3690646" y="423267"/>
                  <a:pt x="3697293" y="432495"/>
                </a:cubicBezTo>
                <a:cubicBezTo>
                  <a:pt x="3703941" y="441723"/>
                  <a:pt x="3707265" y="454720"/>
                  <a:pt x="3707265" y="471488"/>
                </a:cubicBezTo>
                <a:lnTo>
                  <a:pt x="3707265" y="564952"/>
                </a:lnTo>
                <a:lnTo>
                  <a:pt x="3682559" y="564952"/>
                </a:lnTo>
                <a:lnTo>
                  <a:pt x="3682559" y="474911"/>
                </a:lnTo>
                <a:cubicBezTo>
                  <a:pt x="3682559" y="468065"/>
                  <a:pt x="3681889" y="461963"/>
                  <a:pt x="3680550" y="456605"/>
                </a:cubicBezTo>
                <a:cubicBezTo>
                  <a:pt x="3679211" y="451248"/>
                  <a:pt x="3676780" y="447056"/>
                  <a:pt x="3673257" y="444029"/>
                </a:cubicBezTo>
                <a:cubicBezTo>
                  <a:pt x="3669735" y="441003"/>
                  <a:pt x="3664700" y="439490"/>
                  <a:pt x="3658151" y="439490"/>
                </a:cubicBezTo>
                <a:cubicBezTo>
                  <a:pt x="3648130" y="439490"/>
                  <a:pt x="3639672" y="441896"/>
                  <a:pt x="3632776" y="446708"/>
                </a:cubicBezTo>
                <a:cubicBezTo>
                  <a:pt x="3625880" y="451520"/>
                  <a:pt x="3620349" y="456705"/>
                  <a:pt x="3616182" y="462261"/>
                </a:cubicBezTo>
                <a:lnTo>
                  <a:pt x="3616182" y="564952"/>
                </a:lnTo>
                <a:lnTo>
                  <a:pt x="3591328" y="564952"/>
                </a:lnTo>
                <a:lnTo>
                  <a:pt x="3591328" y="419993"/>
                </a:lnTo>
                <a:lnTo>
                  <a:pt x="3615438" y="419993"/>
                </a:lnTo>
                <a:lnTo>
                  <a:pt x="3616033" y="442318"/>
                </a:lnTo>
                <a:cubicBezTo>
                  <a:pt x="3620299" y="436563"/>
                  <a:pt x="3626401" y="431181"/>
                  <a:pt x="3634339" y="426170"/>
                </a:cubicBezTo>
                <a:cubicBezTo>
                  <a:pt x="3642276" y="421159"/>
                  <a:pt x="3652198" y="418654"/>
                  <a:pt x="3664104" y="418654"/>
                </a:cubicBezTo>
                <a:close/>
                <a:moveTo>
                  <a:pt x="3800580" y="417463"/>
                </a:moveTo>
                <a:cubicBezTo>
                  <a:pt x="3807525" y="417463"/>
                  <a:pt x="3814222" y="418158"/>
                  <a:pt x="3820672" y="419547"/>
                </a:cubicBezTo>
                <a:cubicBezTo>
                  <a:pt x="3827121" y="420936"/>
                  <a:pt x="3832925" y="423466"/>
                  <a:pt x="3838085" y="427137"/>
                </a:cubicBezTo>
                <a:cubicBezTo>
                  <a:pt x="3843244" y="430808"/>
                  <a:pt x="3847312" y="435943"/>
                  <a:pt x="3850288" y="442541"/>
                </a:cubicBezTo>
                <a:cubicBezTo>
                  <a:pt x="3853265" y="449139"/>
                  <a:pt x="3854753" y="457647"/>
                  <a:pt x="3854753" y="468065"/>
                </a:cubicBezTo>
                <a:lnTo>
                  <a:pt x="3854753" y="564952"/>
                </a:lnTo>
                <a:lnTo>
                  <a:pt x="3831834" y="564952"/>
                </a:lnTo>
                <a:lnTo>
                  <a:pt x="3830941" y="543819"/>
                </a:lnTo>
                <a:cubicBezTo>
                  <a:pt x="3824591" y="551161"/>
                  <a:pt x="3817199" y="556965"/>
                  <a:pt x="3808765" y="561232"/>
                </a:cubicBezTo>
                <a:cubicBezTo>
                  <a:pt x="3800332" y="565498"/>
                  <a:pt x="3790559" y="567631"/>
                  <a:pt x="3779446" y="567631"/>
                </a:cubicBezTo>
                <a:cubicBezTo>
                  <a:pt x="3771608" y="567631"/>
                  <a:pt x="3764464" y="566093"/>
                  <a:pt x="3758015" y="563017"/>
                </a:cubicBezTo>
                <a:cubicBezTo>
                  <a:pt x="3751566" y="559942"/>
                  <a:pt x="3746406" y="555328"/>
                  <a:pt x="3742537" y="549176"/>
                </a:cubicBezTo>
                <a:cubicBezTo>
                  <a:pt x="3738667" y="543025"/>
                  <a:pt x="3736733" y="535385"/>
                  <a:pt x="3736733" y="526257"/>
                </a:cubicBezTo>
                <a:cubicBezTo>
                  <a:pt x="3736733" y="513160"/>
                  <a:pt x="3740577" y="503238"/>
                  <a:pt x="3748267" y="496491"/>
                </a:cubicBezTo>
                <a:cubicBezTo>
                  <a:pt x="3755956" y="489744"/>
                  <a:pt x="3766846" y="485180"/>
                  <a:pt x="3780935" y="482799"/>
                </a:cubicBezTo>
                <a:cubicBezTo>
                  <a:pt x="3795024" y="480418"/>
                  <a:pt x="3811494" y="479128"/>
                  <a:pt x="3830346" y="478930"/>
                </a:cubicBezTo>
                <a:lnTo>
                  <a:pt x="3830346" y="468363"/>
                </a:lnTo>
                <a:cubicBezTo>
                  <a:pt x="3830346" y="455960"/>
                  <a:pt x="3827518" y="447452"/>
                  <a:pt x="3821862" y="442839"/>
                </a:cubicBezTo>
                <a:cubicBezTo>
                  <a:pt x="3816207" y="438225"/>
                  <a:pt x="3809113" y="435918"/>
                  <a:pt x="3800580" y="435918"/>
                </a:cubicBezTo>
                <a:cubicBezTo>
                  <a:pt x="3791253" y="435918"/>
                  <a:pt x="3783415" y="438374"/>
                  <a:pt x="3777065" y="443285"/>
                </a:cubicBezTo>
                <a:cubicBezTo>
                  <a:pt x="3770715" y="448197"/>
                  <a:pt x="3767540" y="456060"/>
                  <a:pt x="3767540" y="466874"/>
                </a:cubicBezTo>
                <a:lnTo>
                  <a:pt x="3743430" y="466874"/>
                </a:lnTo>
                <a:cubicBezTo>
                  <a:pt x="3743430" y="455167"/>
                  <a:pt x="3745886" y="445666"/>
                  <a:pt x="3750797" y="438374"/>
                </a:cubicBezTo>
                <a:cubicBezTo>
                  <a:pt x="3755708" y="431081"/>
                  <a:pt x="3762480" y="425773"/>
                  <a:pt x="3771112" y="422449"/>
                </a:cubicBezTo>
                <a:cubicBezTo>
                  <a:pt x="3779744" y="419125"/>
                  <a:pt x="3789567" y="417463"/>
                  <a:pt x="3800580" y="417463"/>
                </a:cubicBezTo>
                <a:close/>
                <a:moveTo>
                  <a:pt x="3495780" y="417463"/>
                </a:moveTo>
                <a:cubicBezTo>
                  <a:pt x="3514929" y="417463"/>
                  <a:pt x="3529911" y="423416"/>
                  <a:pt x="3540726" y="435323"/>
                </a:cubicBezTo>
                <a:cubicBezTo>
                  <a:pt x="3551541" y="447229"/>
                  <a:pt x="3556948" y="464344"/>
                  <a:pt x="3556948" y="486669"/>
                </a:cubicBezTo>
                <a:cubicBezTo>
                  <a:pt x="3556948" y="488157"/>
                  <a:pt x="3556923" y="489918"/>
                  <a:pt x="3556874" y="491952"/>
                </a:cubicBezTo>
                <a:cubicBezTo>
                  <a:pt x="3556824" y="493986"/>
                  <a:pt x="3556700" y="495450"/>
                  <a:pt x="3556502" y="496342"/>
                </a:cubicBezTo>
                <a:lnTo>
                  <a:pt x="3456936" y="496342"/>
                </a:lnTo>
                <a:cubicBezTo>
                  <a:pt x="3457035" y="505768"/>
                  <a:pt x="3458474" y="514425"/>
                  <a:pt x="3461252" y="522313"/>
                </a:cubicBezTo>
                <a:cubicBezTo>
                  <a:pt x="3464030" y="530201"/>
                  <a:pt x="3468470" y="536526"/>
                  <a:pt x="3474572" y="541289"/>
                </a:cubicBezTo>
                <a:cubicBezTo>
                  <a:pt x="3480674" y="546051"/>
                  <a:pt x="3488636" y="548432"/>
                  <a:pt x="3498459" y="548432"/>
                </a:cubicBezTo>
                <a:cubicBezTo>
                  <a:pt x="3509075" y="548432"/>
                  <a:pt x="3517335" y="545828"/>
                  <a:pt x="3523239" y="540619"/>
                </a:cubicBezTo>
                <a:cubicBezTo>
                  <a:pt x="3529142" y="535410"/>
                  <a:pt x="3532243" y="527894"/>
                  <a:pt x="3532540" y="518071"/>
                </a:cubicBezTo>
                <a:lnTo>
                  <a:pt x="3557097" y="518071"/>
                </a:lnTo>
                <a:cubicBezTo>
                  <a:pt x="3556799" y="528291"/>
                  <a:pt x="3554245" y="537097"/>
                  <a:pt x="3549432" y="544488"/>
                </a:cubicBezTo>
                <a:cubicBezTo>
                  <a:pt x="3544620" y="551880"/>
                  <a:pt x="3537898" y="557585"/>
                  <a:pt x="3529266" y="561604"/>
                </a:cubicBezTo>
                <a:cubicBezTo>
                  <a:pt x="3520634" y="565622"/>
                  <a:pt x="3510365" y="567631"/>
                  <a:pt x="3498459" y="567631"/>
                </a:cubicBezTo>
                <a:cubicBezTo>
                  <a:pt x="3483378" y="567631"/>
                  <a:pt x="3470926" y="564332"/>
                  <a:pt x="3461103" y="557734"/>
                </a:cubicBezTo>
                <a:cubicBezTo>
                  <a:pt x="3451280" y="551136"/>
                  <a:pt x="3443963" y="542157"/>
                  <a:pt x="3439151" y="530796"/>
                </a:cubicBezTo>
                <a:cubicBezTo>
                  <a:pt x="3434339" y="519436"/>
                  <a:pt x="3431933" y="506661"/>
                  <a:pt x="3431933" y="492473"/>
                </a:cubicBezTo>
                <a:cubicBezTo>
                  <a:pt x="3431933" y="477689"/>
                  <a:pt x="3434264" y="464667"/>
                  <a:pt x="3438928" y="453406"/>
                </a:cubicBezTo>
                <a:cubicBezTo>
                  <a:pt x="3443591" y="442144"/>
                  <a:pt x="3450660" y="433339"/>
                  <a:pt x="3460136" y="426989"/>
                </a:cubicBezTo>
                <a:cubicBezTo>
                  <a:pt x="3469611" y="420638"/>
                  <a:pt x="3481492" y="417463"/>
                  <a:pt x="3495780" y="417463"/>
                </a:cubicBezTo>
                <a:close/>
                <a:moveTo>
                  <a:pt x="3347696" y="417463"/>
                </a:moveTo>
                <a:cubicBezTo>
                  <a:pt x="3359007" y="417463"/>
                  <a:pt x="3368780" y="420266"/>
                  <a:pt x="3377015" y="425872"/>
                </a:cubicBezTo>
                <a:cubicBezTo>
                  <a:pt x="3385250" y="431478"/>
                  <a:pt x="3391575" y="439837"/>
                  <a:pt x="3395991" y="450950"/>
                </a:cubicBezTo>
                <a:cubicBezTo>
                  <a:pt x="3400406" y="462062"/>
                  <a:pt x="3402613" y="475903"/>
                  <a:pt x="3402613" y="492473"/>
                </a:cubicBezTo>
                <a:cubicBezTo>
                  <a:pt x="3402613" y="508943"/>
                  <a:pt x="3400331" y="522784"/>
                  <a:pt x="3395767" y="533996"/>
                </a:cubicBezTo>
                <a:cubicBezTo>
                  <a:pt x="3391203" y="545208"/>
                  <a:pt x="3384754" y="553616"/>
                  <a:pt x="3376420" y="559222"/>
                </a:cubicBezTo>
                <a:cubicBezTo>
                  <a:pt x="3368085" y="564828"/>
                  <a:pt x="3358263" y="567631"/>
                  <a:pt x="3346952" y="567631"/>
                </a:cubicBezTo>
                <a:cubicBezTo>
                  <a:pt x="3336633" y="567631"/>
                  <a:pt x="3327728" y="565622"/>
                  <a:pt x="3320237" y="561604"/>
                </a:cubicBezTo>
                <a:cubicBezTo>
                  <a:pt x="3312746" y="557585"/>
                  <a:pt x="3306471" y="551905"/>
                  <a:pt x="3301410" y="544563"/>
                </a:cubicBezTo>
                <a:lnTo>
                  <a:pt x="3301410" y="618679"/>
                </a:lnTo>
                <a:lnTo>
                  <a:pt x="3277003" y="618679"/>
                </a:lnTo>
                <a:lnTo>
                  <a:pt x="3277003" y="419993"/>
                </a:lnTo>
                <a:lnTo>
                  <a:pt x="3301708" y="419993"/>
                </a:lnTo>
                <a:lnTo>
                  <a:pt x="3301857" y="443657"/>
                </a:lnTo>
                <a:cubicBezTo>
                  <a:pt x="3306818" y="435720"/>
                  <a:pt x="3313118" y="429370"/>
                  <a:pt x="3320758" y="424607"/>
                </a:cubicBezTo>
                <a:cubicBezTo>
                  <a:pt x="3328398" y="419844"/>
                  <a:pt x="3337377" y="417463"/>
                  <a:pt x="3347696" y="417463"/>
                </a:cubicBezTo>
                <a:close/>
                <a:moveTo>
                  <a:pt x="3979174" y="386804"/>
                </a:moveTo>
                <a:lnTo>
                  <a:pt x="4004028" y="386804"/>
                </a:lnTo>
                <a:lnTo>
                  <a:pt x="4004028" y="419993"/>
                </a:lnTo>
                <a:lnTo>
                  <a:pt x="4039896" y="419993"/>
                </a:lnTo>
                <a:lnTo>
                  <a:pt x="4039896" y="440085"/>
                </a:lnTo>
                <a:lnTo>
                  <a:pt x="4004028" y="440085"/>
                </a:lnTo>
                <a:lnTo>
                  <a:pt x="4004028" y="516881"/>
                </a:lnTo>
                <a:cubicBezTo>
                  <a:pt x="4004028" y="525910"/>
                  <a:pt x="4005194" y="532805"/>
                  <a:pt x="4007525" y="537568"/>
                </a:cubicBezTo>
                <a:cubicBezTo>
                  <a:pt x="4009857" y="542330"/>
                  <a:pt x="4015388" y="544712"/>
                  <a:pt x="4024120" y="544712"/>
                </a:cubicBezTo>
                <a:lnTo>
                  <a:pt x="4039896" y="544712"/>
                </a:lnTo>
                <a:lnTo>
                  <a:pt x="4039896" y="564952"/>
                </a:lnTo>
                <a:lnTo>
                  <a:pt x="4022483" y="564952"/>
                </a:lnTo>
                <a:cubicBezTo>
                  <a:pt x="4010874" y="564952"/>
                  <a:pt x="4001920" y="563092"/>
                  <a:pt x="3995619" y="559371"/>
                </a:cubicBezTo>
                <a:cubicBezTo>
                  <a:pt x="3989319" y="555650"/>
                  <a:pt x="3985003" y="550293"/>
                  <a:pt x="3982671" y="543298"/>
                </a:cubicBezTo>
                <a:cubicBezTo>
                  <a:pt x="3980339" y="536303"/>
                  <a:pt x="3979174" y="527894"/>
                  <a:pt x="3979174" y="518071"/>
                </a:cubicBezTo>
                <a:lnTo>
                  <a:pt x="3979174" y="440085"/>
                </a:lnTo>
                <a:lnTo>
                  <a:pt x="3955063" y="440085"/>
                </a:lnTo>
                <a:lnTo>
                  <a:pt x="3955063" y="419993"/>
                </a:lnTo>
                <a:lnTo>
                  <a:pt x="3979174" y="419993"/>
                </a:lnTo>
                <a:close/>
                <a:moveTo>
                  <a:pt x="4604698" y="368201"/>
                </a:moveTo>
                <a:cubicBezTo>
                  <a:pt x="4617795" y="368201"/>
                  <a:pt x="4628908" y="370508"/>
                  <a:pt x="4638036" y="375121"/>
                </a:cubicBezTo>
                <a:cubicBezTo>
                  <a:pt x="4647164" y="379735"/>
                  <a:pt x="4654109" y="386209"/>
                  <a:pt x="4658872" y="394544"/>
                </a:cubicBezTo>
                <a:cubicBezTo>
                  <a:pt x="4663634" y="402878"/>
                  <a:pt x="4666015" y="412701"/>
                  <a:pt x="4666015" y="424012"/>
                </a:cubicBezTo>
                <a:cubicBezTo>
                  <a:pt x="4666015" y="434232"/>
                  <a:pt x="4664031" y="443508"/>
                  <a:pt x="4660062" y="451843"/>
                </a:cubicBezTo>
                <a:cubicBezTo>
                  <a:pt x="4656094" y="460177"/>
                  <a:pt x="4650761" y="467991"/>
                  <a:pt x="4644063" y="475283"/>
                </a:cubicBezTo>
                <a:cubicBezTo>
                  <a:pt x="4637366" y="482576"/>
                  <a:pt x="4629850" y="489844"/>
                  <a:pt x="4621516" y="497087"/>
                </a:cubicBezTo>
                <a:lnTo>
                  <a:pt x="4569872" y="542926"/>
                </a:lnTo>
                <a:lnTo>
                  <a:pt x="4671671" y="542926"/>
                </a:lnTo>
                <a:lnTo>
                  <a:pt x="4671671" y="564952"/>
                </a:lnTo>
                <a:lnTo>
                  <a:pt x="4535940" y="564952"/>
                </a:lnTo>
                <a:lnTo>
                  <a:pt x="4535940" y="545307"/>
                </a:lnTo>
                <a:lnTo>
                  <a:pt x="4606335" y="482055"/>
                </a:lnTo>
                <a:cubicBezTo>
                  <a:pt x="4618242" y="471240"/>
                  <a:pt x="4626874" y="461541"/>
                  <a:pt x="4632231" y="452959"/>
                </a:cubicBezTo>
                <a:cubicBezTo>
                  <a:pt x="4637589" y="444377"/>
                  <a:pt x="4640268" y="435075"/>
                  <a:pt x="4640268" y="425053"/>
                </a:cubicBezTo>
                <a:cubicBezTo>
                  <a:pt x="4640268" y="414933"/>
                  <a:pt x="4637490" y="406623"/>
                  <a:pt x="4631934" y="400125"/>
                </a:cubicBezTo>
                <a:cubicBezTo>
                  <a:pt x="4626377" y="393626"/>
                  <a:pt x="4617299" y="390376"/>
                  <a:pt x="4604698" y="390376"/>
                </a:cubicBezTo>
                <a:cubicBezTo>
                  <a:pt x="4590609" y="390376"/>
                  <a:pt x="4580514" y="393973"/>
                  <a:pt x="4574412" y="401166"/>
                </a:cubicBezTo>
                <a:cubicBezTo>
                  <a:pt x="4568310" y="408360"/>
                  <a:pt x="4565259" y="417414"/>
                  <a:pt x="4565259" y="428328"/>
                </a:cubicBezTo>
                <a:lnTo>
                  <a:pt x="4540405" y="428328"/>
                </a:lnTo>
                <a:cubicBezTo>
                  <a:pt x="4540405" y="416223"/>
                  <a:pt x="4542786" y="405656"/>
                  <a:pt x="4547548" y="396627"/>
                </a:cubicBezTo>
                <a:cubicBezTo>
                  <a:pt x="4552311" y="387598"/>
                  <a:pt x="4559455" y="380603"/>
                  <a:pt x="4568980" y="375642"/>
                </a:cubicBezTo>
                <a:cubicBezTo>
                  <a:pt x="4578505" y="370681"/>
                  <a:pt x="4590411" y="368201"/>
                  <a:pt x="4604698" y="368201"/>
                </a:cubicBezTo>
                <a:close/>
                <a:moveTo>
                  <a:pt x="4466437" y="364629"/>
                </a:moveTo>
                <a:lnTo>
                  <a:pt x="4491291" y="364629"/>
                </a:lnTo>
                <a:lnTo>
                  <a:pt x="4491291" y="516881"/>
                </a:lnTo>
                <a:cubicBezTo>
                  <a:pt x="4491291" y="525910"/>
                  <a:pt x="4492457" y="532805"/>
                  <a:pt x="4494789" y="537568"/>
                </a:cubicBezTo>
                <a:cubicBezTo>
                  <a:pt x="4497120" y="542330"/>
                  <a:pt x="4502652" y="544712"/>
                  <a:pt x="4511383" y="544712"/>
                </a:cubicBezTo>
                <a:lnTo>
                  <a:pt x="4518080" y="544712"/>
                </a:lnTo>
                <a:lnTo>
                  <a:pt x="4518080" y="564952"/>
                </a:lnTo>
                <a:lnTo>
                  <a:pt x="4509746" y="564952"/>
                </a:lnTo>
                <a:cubicBezTo>
                  <a:pt x="4498038" y="564952"/>
                  <a:pt x="4489059" y="563092"/>
                  <a:pt x="4482808" y="559371"/>
                </a:cubicBezTo>
                <a:cubicBezTo>
                  <a:pt x="4476557" y="555650"/>
                  <a:pt x="4472266" y="550293"/>
                  <a:pt x="4469934" y="543298"/>
                </a:cubicBezTo>
                <a:cubicBezTo>
                  <a:pt x="4467603" y="536303"/>
                  <a:pt x="4466437" y="527894"/>
                  <a:pt x="4466437" y="518071"/>
                </a:cubicBezTo>
                <a:close/>
                <a:moveTo>
                  <a:pt x="3894937" y="364629"/>
                </a:moveTo>
                <a:lnTo>
                  <a:pt x="3919791" y="364629"/>
                </a:lnTo>
                <a:lnTo>
                  <a:pt x="3919791" y="516881"/>
                </a:lnTo>
                <a:cubicBezTo>
                  <a:pt x="3919791" y="525910"/>
                  <a:pt x="3920957" y="532805"/>
                  <a:pt x="3923289" y="537568"/>
                </a:cubicBezTo>
                <a:cubicBezTo>
                  <a:pt x="3925620" y="542330"/>
                  <a:pt x="3931152" y="544712"/>
                  <a:pt x="3939883" y="544712"/>
                </a:cubicBezTo>
                <a:lnTo>
                  <a:pt x="3946580" y="544712"/>
                </a:lnTo>
                <a:lnTo>
                  <a:pt x="3946580" y="564952"/>
                </a:lnTo>
                <a:lnTo>
                  <a:pt x="3938246" y="564952"/>
                </a:lnTo>
                <a:cubicBezTo>
                  <a:pt x="3926538" y="564952"/>
                  <a:pt x="3917559" y="563092"/>
                  <a:pt x="3911308" y="559371"/>
                </a:cubicBezTo>
                <a:cubicBezTo>
                  <a:pt x="3905057" y="555650"/>
                  <a:pt x="3900766" y="550293"/>
                  <a:pt x="3898434" y="543298"/>
                </a:cubicBezTo>
                <a:cubicBezTo>
                  <a:pt x="3896103" y="536303"/>
                  <a:pt x="3894937" y="527894"/>
                  <a:pt x="3894937" y="518071"/>
                </a:cubicBezTo>
                <a:close/>
                <a:moveTo>
                  <a:pt x="3876185" y="166985"/>
                </a:moveTo>
                <a:cubicBezTo>
                  <a:pt x="3881542" y="166985"/>
                  <a:pt x="3886032" y="168746"/>
                  <a:pt x="3889653" y="172269"/>
                </a:cubicBezTo>
                <a:cubicBezTo>
                  <a:pt x="3893275" y="175791"/>
                  <a:pt x="3895086" y="180281"/>
                  <a:pt x="3895086" y="185738"/>
                </a:cubicBezTo>
                <a:cubicBezTo>
                  <a:pt x="3895086" y="190996"/>
                  <a:pt x="3893275" y="195436"/>
                  <a:pt x="3889653" y="199058"/>
                </a:cubicBezTo>
                <a:cubicBezTo>
                  <a:pt x="3886032" y="202679"/>
                  <a:pt x="3881542" y="204490"/>
                  <a:pt x="3876185" y="204490"/>
                </a:cubicBezTo>
                <a:cubicBezTo>
                  <a:pt x="3870628" y="204490"/>
                  <a:pt x="3866015" y="202679"/>
                  <a:pt x="3862344" y="199058"/>
                </a:cubicBezTo>
                <a:cubicBezTo>
                  <a:pt x="3858672" y="195436"/>
                  <a:pt x="3856837" y="190996"/>
                  <a:pt x="3856837" y="185738"/>
                </a:cubicBezTo>
                <a:cubicBezTo>
                  <a:pt x="3856837" y="180281"/>
                  <a:pt x="3858672" y="175791"/>
                  <a:pt x="3862344" y="172269"/>
                </a:cubicBezTo>
                <a:cubicBezTo>
                  <a:pt x="3866015" y="168746"/>
                  <a:pt x="3870628" y="166985"/>
                  <a:pt x="3876185" y="166985"/>
                </a:cubicBezTo>
                <a:close/>
                <a:moveTo>
                  <a:pt x="3472563" y="117128"/>
                </a:moveTo>
                <a:lnTo>
                  <a:pt x="3601299" y="117128"/>
                </a:lnTo>
                <a:lnTo>
                  <a:pt x="3601299" y="139006"/>
                </a:lnTo>
                <a:lnTo>
                  <a:pt x="3472563" y="139006"/>
                </a:lnTo>
                <a:close/>
                <a:moveTo>
                  <a:pt x="3472563" y="67568"/>
                </a:moveTo>
                <a:lnTo>
                  <a:pt x="3601299" y="67568"/>
                </a:lnTo>
                <a:lnTo>
                  <a:pt x="3601299" y="89148"/>
                </a:lnTo>
                <a:lnTo>
                  <a:pt x="3472563" y="89148"/>
                </a:lnTo>
                <a:close/>
                <a:moveTo>
                  <a:pt x="2911183" y="58490"/>
                </a:moveTo>
                <a:cubicBezTo>
                  <a:pt x="2921601" y="58490"/>
                  <a:pt x="2930506" y="62161"/>
                  <a:pt x="2937898" y="69503"/>
                </a:cubicBezTo>
                <a:cubicBezTo>
                  <a:pt x="2945289" y="76845"/>
                  <a:pt x="2948985" y="85725"/>
                  <a:pt x="2948985" y="96143"/>
                </a:cubicBezTo>
                <a:cubicBezTo>
                  <a:pt x="2948985" y="106561"/>
                  <a:pt x="2945289" y="115466"/>
                  <a:pt x="2937898" y="122858"/>
                </a:cubicBezTo>
                <a:cubicBezTo>
                  <a:pt x="2930506" y="130250"/>
                  <a:pt x="2921601" y="133946"/>
                  <a:pt x="2911183" y="133946"/>
                </a:cubicBezTo>
                <a:cubicBezTo>
                  <a:pt x="2900864" y="133946"/>
                  <a:pt x="2892009" y="130250"/>
                  <a:pt x="2884617" y="122858"/>
                </a:cubicBezTo>
                <a:cubicBezTo>
                  <a:pt x="2877225" y="115466"/>
                  <a:pt x="2873530" y="106561"/>
                  <a:pt x="2873530" y="96143"/>
                </a:cubicBezTo>
                <a:cubicBezTo>
                  <a:pt x="2873530" y="85725"/>
                  <a:pt x="2877225" y="76845"/>
                  <a:pt x="2884617" y="69503"/>
                </a:cubicBezTo>
                <a:cubicBezTo>
                  <a:pt x="2892009" y="62161"/>
                  <a:pt x="2900864" y="58490"/>
                  <a:pt x="2911183" y="58490"/>
                </a:cubicBezTo>
                <a:close/>
                <a:moveTo>
                  <a:pt x="3755931" y="28426"/>
                </a:moveTo>
                <a:cubicBezTo>
                  <a:pt x="3748292" y="28426"/>
                  <a:pt x="3741942" y="30634"/>
                  <a:pt x="3736881" y="35049"/>
                </a:cubicBezTo>
                <a:cubicBezTo>
                  <a:pt x="3731821" y="39464"/>
                  <a:pt x="3727877" y="45393"/>
                  <a:pt x="3725050" y="52834"/>
                </a:cubicBezTo>
                <a:cubicBezTo>
                  <a:pt x="3722222" y="60276"/>
                  <a:pt x="3720213" y="68610"/>
                  <a:pt x="3719022" y="77837"/>
                </a:cubicBezTo>
                <a:cubicBezTo>
                  <a:pt x="3717831" y="87065"/>
                  <a:pt x="3717236" y="96441"/>
                  <a:pt x="3717236" y="105966"/>
                </a:cubicBezTo>
                <a:cubicBezTo>
                  <a:pt x="3717236" y="115392"/>
                  <a:pt x="3717831" y="124718"/>
                  <a:pt x="3719022" y="133946"/>
                </a:cubicBezTo>
                <a:cubicBezTo>
                  <a:pt x="3720213" y="143173"/>
                  <a:pt x="3722222" y="151507"/>
                  <a:pt x="3725050" y="158949"/>
                </a:cubicBezTo>
                <a:cubicBezTo>
                  <a:pt x="3727877" y="166390"/>
                  <a:pt x="3731821" y="172343"/>
                  <a:pt x="3736881" y="176808"/>
                </a:cubicBezTo>
                <a:cubicBezTo>
                  <a:pt x="3741942" y="181273"/>
                  <a:pt x="3748341" y="183505"/>
                  <a:pt x="3756080" y="183505"/>
                </a:cubicBezTo>
                <a:cubicBezTo>
                  <a:pt x="3763819" y="183505"/>
                  <a:pt x="3770194" y="181273"/>
                  <a:pt x="3775205" y="176808"/>
                </a:cubicBezTo>
                <a:cubicBezTo>
                  <a:pt x="3780215" y="172343"/>
                  <a:pt x="3784159" y="166390"/>
                  <a:pt x="3787037" y="158949"/>
                </a:cubicBezTo>
                <a:cubicBezTo>
                  <a:pt x="3789914" y="151507"/>
                  <a:pt x="3791923" y="143198"/>
                  <a:pt x="3793064" y="134020"/>
                </a:cubicBezTo>
                <a:cubicBezTo>
                  <a:pt x="3794205" y="124842"/>
                  <a:pt x="3794776" y="115491"/>
                  <a:pt x="3794776" y="105966"/>
                </a:cubicBezTo>
                <a:cubicBezTo>
                  <a:pt x="3794776" y="96441"/>
                  <a:pt x="3794205" y="87065"/>
                  <a:pt x="3793064" y="77837"/>
                </a:cubicBezTo>
                <a:cubicBezTo>
                  <a:pt x="3791923" y="68610"/>
                  <a:pt x="3789914" y="60276"/>
                  <a:pt x="3787037" y="52834"/>
                </a:cubicBezTo>
                <a:cubicBezTo>
                  <a:pt x="3784159" y="45393"/>
                  <a:pt x="3780215" y="39464"/>
                  <a:pt x="3775205" y="35049"/>
                </a:cubicBezTo>
                <a:cubicBezTo>
                  <a:pt x="3770194" y="30634"/>
                  <a:pt x="3763770" y="28426"/>
                  <a:pt x="3755931" y="28426"/>
                </a:cubicBezTo>
                <a:close/>
                <a:moveTo>
                  <a:pt x="3996438" y="8037"/>
                </a:moveTo>
                <a:lnTo>
                  <a:pt x="4019655" y="8037"/>
                </a:lnTo>
                <a:lnTo>
                  <a:pt x="4019655" y="203002"/>
                </a:lnTo>
                <a:lnTo>
                  <a:pt x="3993610" y="203002"/>
                </a:lnTo>
                <a:lnTo>
                  <a:pt x="3993610" y="39886"/>
                </a:lnTo>
                <a:cubicBezTo>
                  <a:pt x="3990931" y="43557"/>
                  <a:pt x="3987136" y="47104"/>
                  <a:pt x="3982225" y="50527"/>
                </a:cubicBezTo>
                <a:cubicBezTo>
                  <a:pt x="3977313" y="53950"/>
                  <a:pt x="3971459" y="57001"/>
                  <a:pt x="3964663" y="59680"/>
                </a:cubicBezTo>
                <a:cubicBezTo>
                  <a:pt x="3957866" y="62359"/>
                  <a:pt x="3950351" y="64294"/>
                  <a:pt x="3942115" y="65485"/>
                </a:cubicBezTo>
                <a:lnTo>
                  <a:pt x="3942115" y="41970"/>
                </a:lnTo>
                <a:cubicBezTo>
                  <a:pt x="3950251" y="40581"/>
                  <a:pt x="3957866" y="38051"/>
                  <a:pt x="3964960" y="34379"/>
                </a:cubicBezTo>
                <a:cubicBezTo>
                  <a:pt x="3972055" y="30708"/>
                  <a:pt x="3978330" y="26492"/>
                  <a:pt x="3983787" y="21729"/>
                </a:cubicBezTo>
                <a:cubicBezTo>
                  <a:pt x="3989244" y="16967"/>
                  <a:pt x="3993461" y="12403"/>
                  <a:pt x="3996438" y="8037"/>
                </a:cubicBezTo>
                <a:close/>
                <a:moveTo>
                  <a:pt x="3756080" y="6102"/>
                </a:moveTo>
                <a:cubicBezTo>
                  <a:pt x="3768185" y="6102"/>
                  <a:pt x="3778429" y="8632"/>
                  <a:pt x="3786813" y="13692"/>
                </a:cubicBezTo>
                <a:cubicBezTo>
                  <a:pt x="3795197" y="18753"/>
                  <a:pt x="3801944" y="25871"/>
                  <a:pt x="3807054" y="35049"/>
                </a:cubicBezTo>
                <a:cubicBezTo>
                  <a:pt x="3812164" y="44227"/>
                  <a:pt x="3815860" y="54843"/>
                  <a:pt x="3818142" y="66898"/>
                </a:cubicBezTo>
                <a:cubicBezTo>
                  <a:pt x="3820424" y="78954"/>
                  <a:pt x="3821565" y="91976"/>
                  <a:pt x="3821565" y="105966"/>
                </a:cubicBezTo>
                <a:cubicBezTo>
                  <a:pt x="3821565" y="119956"/>
                  <a:pt x="3820424" y="132978"/>
                  <a:pt x="3818142" y="145033"/>
                </a:cubicBezTo>
                <a:cubicBezTo>
                  <a:pt x="3815860" y="157088"/>
                  <a:pt x="3812164" y="167655"/>
                  <a:pt x="3807054" y="176734"/>
                </a:cubicBezTo>
                <a:cubicBezTo>
                  <a:pt x="3801944" y="185812"/>
                  <a:pt x="3795222" y="192906"/>
                  <a:pt x="3786888" y="198016"/>
                </a:cubicBezTo>
                <a:cubicBezTo>
                  <a:pt x="3778553" y="203126"/>
                  <a:pt x="3768284" y="205681"/>
                  <a:pt x="3756080" y="205681"/>
                </a:cubicBezTo>
                <a:cubicBezTo>
                  <a:pt x="3743976" y="205681"/>
                  <a:pt x="3733756" y="203126"/>
                  <a:pt x="3725422" y="198016"/>
                </a:cubicBezTo>
                <a:cubicBezTo>
                  <a:pt x="3717087" y="192906"/>
                  <a:pt x="3710365" y="185812"/>
                  <a:pt x="3705255" y="176734"/>
                </a:cubicBezTo>
                <a:cubicBezTo>
                  <a:pt x="3700146" y="167655"/>
                  <a:pt x="3696450" y="157113"/>
                  <a:pt x="3694168" y="145108"/>
                </a:cubicBezTo>
                <a:cubicBezTo>
                  <a:pt x="3691886" y="133102"/>
                  <a:pt x="3690745" y="120154"/>
                  <a:pt x="3690745" y="106263"/>
                </a:cubicBezTo>
                <a:cubicBezTo>
                  <a:pt x="3690745" y="92174"/>
                  <a:pt x="3691886" y="79078"/>
                  <a:pt x="3694168" y="66973"/>
                </a:cubicBezTo>
                <a:cubicBezTo>
                  <a:pt x="3696450" y="54868"/>
                  <a:pt x="3700146" y="44252"/>
                  <a:pt x="3705255" y="35124"/>
                </a:cubicBezTo>
                <a:cubicBezTo>
                  <a:pt x="3710365" y="25995"/>
                  <a:pt x="3717087" y="18877"/>
                  <a:pt x="3725422" y="13767"/>
                </a:cubicBezTo>
                <a:cubicBezTo>
                  <a:pt x="3733756" y="8657"/>
                  <a:pt x="3743976" y="6102"/>
                  <a:pt x="3756080" y="6102"/>
                </a:cubicBezTo>
                <a:close/>
                <a:moveTo>
                  <a:pt x="3306322" y="0"/>
                </a:moveTo>
                <a:cubicBezTo>
                  <a:pt x="3319518" y="0"/>
                  <a:pt x="3331970" y="2381"/>
                  <a:pt x="3343678" y="7144"/>
                </a:cubicBezTo>
                <a:cubicBezTo>
                  <a:pt x="3355385" y="11906"/>
                  <a:pt x="3365158" y="19174"/>
                  <a:pt x="3372997" y="28947"/>
                </a:cubicBezTo>
                <a:cubicBezTo>
                  <a:pt x="3380835" y="38720"/>
                  <a:pt x="3385399" y="51048"/>
                  <a:pt x="3386689" y="65931"/>
                </a:cubicBezTo>
                <a:lnTo>
                  <a:pt x="3359751" y="65931"/>
                </a:lnTo>
                <a:cubicBezTo>
                  <a:pt x="3358660" y="55910"/>
                  <a:pt x="3355534" y="47650"/>
                  <a:pt x="3350375" y="41151"/>
                </a:cubicBezTo>
                <a:cubicBezTo>
                  <a:pt x="3345215" y="34652"/>
                  <a:pt x="3338791" y="29815"/>
                  <a:pt x="3331102" y="26640"/>
                </a:cubicBezTo>
                <a:cubicBezTo>
                  <a:pt x="3323412" y="23465"/>
                  <a:pt x="3315152" y="21878"/>
                  <a:pt x="3306322" y="21878"/>
                </a:cubicBezTo>
                <a:cubicBezTo>
                  <a:pt x="3290943" y="21878"/>
                  <a:pt x="3278491" y="25549"/>
                  <a:pt x="3268966" y="32891"/>
                </a:cubicBezTo>
                <a:cubicBezTo>
                  <a:pt x="3259441" y="40233"/>
                  <a:pt x="3252471" y="50006"/>
                  <a:pt x="3248055" y="62210"/>
                </a:cubicBezTo>
                <a:cubicBezTo>
                  <a:pt x="3243640" y="74414"/>
                  <a:pt x="3241433" y="88007"/>
                  <a:pt x="3241433" y="102989"/>
                </a:cubicBezTo>
                <a:cubicBezTo>
                  <a:pt x="3241433" y="117872"/>
                  <a:pt x="3243640" y="131415"/>
                  <a:pt x="3248055" y="143619"/>
                </a:cubicBezTo>
                <a:cubicBezTo>
                  <a:pt x="3252471" y="155823"/>
                  <a:pt x="3259441" y="165522"/>
                  <a:pt x="3268966" y="172715"/>
                </a:cubicBezTo>
                <a:cubicBezTo>
                  <a:pt x="3278491" y="179909"/>
                  <a:pt x="3290943" y="183505"/>
                  <a:pt x="3306322" y="183505"/>
                </a:cubicBezTo>
                <a:cubicBezTo>
                  <a:pt x="3321701" y="183505"/>
                  <a:pt x="3334153" y="179487"/>
                  <a:pt x="3343678" y="171450"/>
                </a:cubicBezTo>
                <a:cubicBezTo>
                  <a:pt x="3353203" y="163413"/>
                  <a:pt x="3358808" y="151408"/>
                  <a:pt x="3360495" y="135434"/>
                </a:cubicBezTo>
                <a:lnTo>
                  <a:pt x="3387582" y="135434"/>
                </a:lnTo>
                <a:cubicBezTo>
                  <a:pt x="3386094" y="151210"/>
                  <a:pt x="3381629" y="164282"/>
                  <a:pt x="3374187" y="174650"/>
                </a:cubicBezTo>
                <a:cubicBezTo>
                  <a:pt x="3366746" y="185018"/>
                  <a:pt x="3357196" y="192782"/>
                  <a:pt x="3345538" y="197942"/>
                </a:cubicBezTo>
                <a:cubicBezTo>
                  <a:pt x="3333880" y="203101"/>
                  <a:pt x="3320808" y="205681"/>
                  <a:pt x="3306322" y="205681"/>
                </a:cubicBezTo>
                <a:cubicBezTo>
                  <a:pt x="3286280" y="205681"/>
                  <a:pt x="3269388" y="201315"/>
                  <a:pt x="3255646" y="192584"/>
                </a:cubicBezTo>
                <a:cubicBezTo>
                  <a:pt x="3241904" y="183853"/>
                  <a:pt x="3231511" y="171797"/>
                  <a:pt x="3224466" y="156419"/>
                </a:cubicBezTo>
                <a:cubicBezTo>
                  <a:pt x="3217422" y="141040"/>
                  <a:pt x="3213899" y="123230"/>
                  <a:pt x="3213899" y="102989"/>
                </a:cubicBezTo>
                <a:cubicBezTo>
                  <a:pt x="3213899" y="82749"/>
                  <a:pt x="3217422" y="64889"/>
                  <a:pt x="3224466" y="49411"/>
                </a:cubicBezTo>
                <a:cubicBezTo>
                  <a:pt x="3231511" y="33933"/>
                  <a:pt x="3241904" y="21828"/>
                  <a:pt x="3255646" y="13097"/>
                </a:cubicBezTo>
                <a:cubicBezTo>
                  <a:pt x="3269388" y="4366"/>
                  <a:pt x="3286280" y="0"/>
                  <a:pt x="330632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a-IR" sz="2400" b="1">
              <a:latin typeface="Aptos Display" panose="020B0004020202020204" pitchFamily="34" charset="0"/>
            </a:endParaRP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D75AC23A-9592-DB2A-DDCB-43A09F48D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9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731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7EADB-EBE9-322B-5E01-CB5506257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F7AC3-2E9B-51D2-143E-70CEAAE47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102" y="209483"/>
            <a:ext cx="6739647" cy="1325563"/>
          </a:xfrm>
        </p:spPr>
        <p:txBody>
          <a:bodyPr>
            <a:normAutofit/>
          </a:bodyPr>
          <a:lstStyle/>
          <a:p>
            <a:r>
              <a:rPr lang="en-US" sz="4800" b="1">
                <a:solidFill>
                  <a:srgbClr val="FF66CC"/>
                </a:solidFill>
                <a:latin typeface="Aptos Display" panose="020B0004020202020204" pitchFamily="34" charset="0"/>
              </a:rPr>
              <a:t>Satisfaction Prediction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C4EBA1-43C3-3A35-8FD3-5BF3EBD49106}"/>
              </a:ext>
            </a:extLst>
          </p:cNvPr>
          <p:cNvSpPr txBox="1"/>
          <p:nvPr/>
        </p:nvSpPr>
        <p:spPr>
          <a:xfrm>
            <a:off x="8368218" y="610654"/>
            <a:ext cx="22446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latin typeface="Aptos Display" panose="020B0004020202020204" pitchFamily="34" charset="0"/>
              </a:rPr>
              <a:t>Text Cleaning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902487-CDA4-1E13-4EC1-4923A852A62C}"/>
              </a:ext>
            </a:extLst>
          </p:cNvPr>
          <p:cNvSpPr txBox="1"/>
          <p:nvPr/>
        </p:nvSpPr>
        <p:spPr>
          <a:xfrm>
            <a:off x="575552" y="1693491"/>
            <a:ext cx="1045561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sz="2800" b="1">
                <a:latin typeface="Aptos Display" panose="020B0004020202020204" pitchFamily="34" charset="0"/>
              </a:rPr>
              <a:t>Text Preprocessing Steps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>
                <a:latin typeface="Aptos Display" panose="020B0004020202020204" pitchFamily="34" charset="0"/>
              </a:rPr>
              <a:t>Remove noise: links, mentions, numbers, special characters (Regex)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Aptos Display" panose="020B0004020202020204" pitchFamily="34" charset="0"/>
              </a:rPr>
              <a:t>Normalize Persian text (</a:t>
            </a:r>
            <a:r>
              <a:rPr lang="ar-SA" sz="2800">
                <a:latin typeface="Aptos Display" panose="020B0004020202020204" pitchFamily="34" charset="0"/>
              </a:rPr>
              <a:t>«</a:t>
            </a:r>
            <a:r>
              <a:rPr lang="ar-SA" sz="2800"/>
              <a:t>ی</a:t>
            </a:r>
            <a:r>
              <a:rPr lang="ar-SA" sz="2800">
                <a:latin typeface="Aptos Display" panose="020B0004020202020204" pitchFamily="34" charset="0"/>
              </a:rPr>
              <a:t>»</a:t>
            </a:r>
            <a:r>
              <a:rPr lang="fa-IR" sz="2800">
                <a:latin typeface="Aptos Display" panose="020B0004020202020204" pitchFamily="34" charset="0"/>
              </a:rPr>
              <a:t> </a:t>
            </a:r>
            <a:r>
              <a:rPr lang="ar-SA" sz="2800">
                <a:latin typeface="Aptos Display" panose="020B0004020202020204" pitchFamily="34" charset="0"/>
              </a:rPr>
              <a:t>→</a:t>
            </a:r>
            <a:r>
              <a:rPr lang="fa-IR" sz="2800">
                <a:latin typeface="Aptos Display" panose="020B0004020202020204" pitchFamily="34" charset="0"/>
              </a:rPr>
              <a:t> </a:t>
            </a:r>
            <a:r>
              <a:rPr lang="ar-SA" sz="2800">
                <a:latin typeface="Aptos Display" panose="020B0004020202020204" pitchFamily="34" charset="0"/>
              </a:rPr>
              <a:t>«ي», «ک»</a:t>
            </a:r>
            <a:r>
              <a:rPr lang="fa-IR" sz="2800">
                <a:latin typeface="Aptos Display" panose="020B0004020202020204" pitchFamily="34" charset="0"/>
              </a:rPr>
              <a:t> </a:t>
            </a:r>
            <a:r>
              <a:rPr lang="ar-SA" sz="2800">
                <a:latin typeface="Aptos Display" panose="020B0004020202020204" pitchFamily="34" charset="0"/>
              </a:rPr>
              <a:t>→</a:t>
            </a:r>
            <a:r>
              <a:rPr lang="fa-IR" sz="2800">
                <a:latin typeface="Aptos Display" panose="020B0004020202020204" pitchFamily="34" charset="0"/>
              </a:rPr>
              <a:t> </a:t>
            </a:r>
            <a:r>
              <a:rPr lang="ar-SA" sz="2800">
                <a:latin typeface="Aptos Display" panose="020B0004020202020204" pitchFamily="34" charset="0"/>
              </a:rPr>
              <a:t>«ك»</a:t>
            </a:r>
            <a:r>
              <a:rPr lang="en-US" sz="2800">
                <a:latin typeface="Aptos Display" panose="020B0004020202020204" pitchFamily="34" charset="0"/>
              </a:rPr>
              <a:t>)</a:t>
            </a:r>
            <a:endParaRPr lang="ar-SA" sz="2800">
              <a:latin typeface="Aptos Display" panose="020B0004020202020204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>
                <a:latin typeface="Aptos Display" panose="020B0004020202020204" pitchFamily="34" charset="0"/>
              </a:rPr>
              <a:t>Tokenization using Hazm library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>
                <a:latin typeface="Aptos Display" panose="020B0004020202020204" pitchFamily="34" charset="0"/>
              </a:rPr>
              <a:t>Remove stopwords</a:t>
            </a:r>
            <a:r>
              <a:rPr lang="ar-SA" sz="2800">
                <a:latin typeface="Aptos Display" panose="020B0004020202020204" pitchFamily="34" charset="0"/>
              </a:rPr>
              <a:t> </a:t>
            </a:r>
            <a:r>
              <a:rPr lang="en-US" sz="2800">
                <a:latin typeface="Aptos Display" panose="020B0004020202020204" pitchFamily="34" charset="0"/>
              </a:rPr>
              <a:t>(</a:t>
            </a:r>
            <a:r>
              <a:rPr lang="ar-SA" sz="2800">
                <a:latin typeface="Aptos Display" panose="020B0004020202020204" pitchFamily="34" charset="0"/>
              </a:rPr>
              <a:t> «که» </a:t>
            </a:r>
            <a:r>
              <a:rPr lang="en-US" sz="2800">
                <a:latin typeface="Aptos Display" panose="020B0004020202020204" pitchFamily="34" charset="0"/>
              </a:rPr>
              <a:t>,</a:t>
            </a:r>
            <a:r>
              <a:rPr lang="ar-SA" sz="2800">
                <a:latin typeface="Aptos Display" panose="020B0004020202020204" pitchFamily="34" charset="0"/>
              </a:rPr>
              <a:t>«در»</a:t>
            </a:r>
            <a:r>
              <a:rPr lang="en-US" sz="2800">
                <a:latin typeface="Aptos Display" panose="020B0004020202020204" pitchFamily="34" charset="0"/>
              </a:rPr>
              <a:t>,</a:t>
            </a:r>
            <a:r>
              <a:rPr lang="ar-SA" sz="2800">
                <a:latin typeface="Aptos Display" panose="020B0004020202020204" pitchFamily="34" charset="0"/>
              </a:rPr>
              <a:t> «از»</a:t>
            </a:r>
            <a:r>
              <a:rPr lang="en-US" sz="2800">
                <a:latin typeface="Aptos Display" panose="020B0004020202020204" pitchFamily="34" charset="0"/>
              </a:rPr>
              <a:t>)</a:t>
            </a:r>
            <a:endParaRPr lang="ar-SA" sz="2800">
              <a:latin typeface="Aptos Display" panose="020B0004020202020204" pitchFamily="34" charset="0"/>
            </a:endParaRPr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C4BF5648-A494-449F-8BA4-A49BCFDFA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9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8713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B1AC7B-5875-A1F9-9ECB-EBBEB0BB7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9401343F-8C90-36C2-3A38-B48E909D1136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1670465"/>
          <a:ext cx="2992028" cy="365760"/>
        </p:xfrm>
        <a:graphic>
          <a:graphicData uri="http://schemas.openxmlformats.org/drawingml/2006/table">
            <a:tbl>
              <a:tblPr/>
              <a:tblGrid>
                <a:gridCol w="2992028">
                  <a:extLst>
                    <a:ext uri="{9D8B030D-6E8A-4147-A177-3AD203B41FA5}">
                      <a16:colId xmlns:a16="http://schemas.microsoft.com/office/drawing/2014/main" val="23132954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01164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22BA208-2EF7-81A5-828B-4C1F9483E2C0}"/>
              </a:ext>
            </a:extLst>
          </p:cNvPr>
          <p:cNvSpPr txBox="1"/>
          <p:nvPr/>
        </p:nvSpPr>
        <p:spPr>
          <a:xfrm>
            <a:off x="507741" y="1250864"/>
            <a:ext cx="609437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Identification &amp; Context Data</a:t>
            </a:r>
          </a:p>
          <a:p>
            <a:endParaRPr lang="en-US" sz="2400" b="1">
              <a:latin typeface="Aptos Display" panose="020B00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AA16B05-9FE9-CC5B-0C3B-5FB91C60305A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2262931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7074773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101854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CA0E401-46BD-D9D3-59B9-AC19840CFA53}"/>
              </a:ext>
            </a:extLst>
          </p:cNvPr>
          <p:cNvGraphicFramePr>
            <a:graphicFrameLocks noGrp="1"/>
          </p:cNvGraphicFramePr>
          <p:nvPr/>
        </p:nvGraphicFramePr>
        <p:xfrm>
          <a:off x="731195" y="201000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2073808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3033275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D83110F1-EEE6-D14D-5540-849FD438BC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430921"/>
              </p:ext>
            </p:extLst>
          </p:nvPr>
        </p:nvGraphicFramePr>
        <p:xfrm>
          <a:off x="1230736" y="1615122"/>
          <a:ext cx="4984973" cy="1847798"/>
        </p:xfrm>
        <a:graphic>
          <a:graphicData uri="http://schemas.openxmlformats.org/drawingml/2006/table">
            <a:tbl>
              <a:tblPr/>
              <a:tblGrid>
                <a:gridCol w="4984973">
                  <a:extLst>
                    <a:ext uri="{9D8B030D-6E8A-4147-A177-3AD203B41FA5}">
                      <a16:colId xmlns:a16="http://schemas.microsoft.com/office/drawing/2014/main" val="807991878"/>
                    </a:ext>
                  </a:extLst>
                </a:gridCol>
              </a:tblGrid>
              <a:tr h="1847798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1">
                          <a:latin typeface="Aptos Display" panose="020B0004020202020204" pitchFamily="34" charset="0"/>
                        </a:rPr>
                        <a:t>Unique ID of each customer</a:t>
                      </a:r>
                      <a:endParaRPr lang="fa-IR" sz="2400" b="1">
                        <a:latin typeface="Aptos Display" panose="020B0004020202020204" pitchFamily="34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>
                          <a:latin typeface="Aptos Display" panose="020B0004020202020204" pitchFamily="34" charset="0"/>
                        </a:rPr>
                        <a:t>Date of customer interaction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>
                        <a:latin typeface="Aptos Display" panose="020B0004020202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2936"/>
                  </a:ext>
                </a:extLst>
              </a:tr>
            </a:tbl>
          </a:graphicData>
        </a:graphic>
      </p:graphicFrame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AAF920F-D460-F862-0C5A-FC397D40F3F3}"/>
              </a:ext>
            </a:extLst>
          </p:cNvPr>
          <p:cNvSpPr/>
          <p:nvPr/>
        </p:nvSpPr>
        <p:spPr>
          <a:xfrm>
            <a:off x="3177032" y="4582604"/>
            <a:ext cx="2100367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latin typeface="Aptos Display" panose="020B0004020202020204" pitchFamily="34" charset="0"/>
                <a:cs typeface="B Nazanin" panose="00000400000000000000" pitchFamily="2" charset="-78"/>
              </a:rPr>
              <a:t>200</a:t>
            </a:r>
            <a:br>
              <a:rPr lang="en-US">
                <a:latin typeface="Aptos Display" panose="020B0004020202020204" pitchFamily="34" charset="0"/>
                <a:cs typeface="B Nazanin" panose="00000400000000000000" pitchFamily="2" charset="-78"/>
              </a:rPr>
            </a:br>
            <a:r>
              <a:rPr lang="en-US" b="1">
                <a:latin typeface="Aptos Display" panose="020B0004020202020204" pitchFamily="34" charset="0"/>
              </a:rPr>
              <a:t>Unique IDs</a:t>
            </a:r>
            <a:endParaRPr lang="en-US"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2E27901-B108-D1DA-A375-A7C4FB9C316C}"/>
              </a:ext>
            </a:extLst>
          </p:cNvPr>
          <p:cNvSpPr txBox="1">
            <a:spLocks/>
          </p:cNvSpPr>
          <p:nvPr/>
        </p:nvSpPr>
        <p:spPr>
          <a:xfrm>
            <a:off x="507741" y="206753"/>
            <a:ext cx="5338582" cy="7562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FF99CC"/>
                </a:solidFill>
                <a:latin typeface="Aptos Display" panose="020B0004020202020204" pitchFamily="34" charset="0"/>
              </a:rPr>
              <a:t>Dataset Overview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B41373-8F9E-EEE9-62F3-559E921390B4}"/>
              </a:ext>
            </a:extLst>
          </p:cNvPr>
          <p:cNvSpPr/>
          <p:nvPr/>
        </p:nvSpPr>
        <p:spPr>
          <a:xfrm>
            <a:off x="6728295" y="4582605"/>
            <a:ext cx="2003900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latin typeface="Aptos Display" panose="020B0004020202020204" pitchFamily="34" charset="0"/>
                <a:cs typeface="B Nazanin" panose="00000400000000000000" pitchFamily="2" charset="-78"/>
              </a:rPr>
              <a:t>1</a:t>
            </a:r>
            <a:br>
              <a:rPr lang="en-US">
                <a:latin typeface="Aptos Display" panose="020B0004020202020204" pitchFamily="34" charset="0"/>
                <a:cs typeface="B Nazanin" panose="00000400000000000000" pitchFamily="2" charset="-78"/>
              </a:rPr>
            </a:br>
            <a:r>
              <a:rPr lang="en-US" b="1">
                <a:latin typeface="Aptos Display" panose="020B0004020202020204" pitchFamily="34" charset="0"/>
              </a:rPr>
              <a:t>Interactions per Customer</a:t>
            </a:r>
            <a:endParaRPr lang="en-US"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91A1F60-4991-0F4B-87CC-4F23F2EF6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029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9FDA2-96BC-1AD6-753F-3953E1396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9F2B8-D3A1-DBCD-D7CB-48CFEF84C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45E1C13-5868-C54E-B3C6-0391B802C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184"/>
            <a:ext cx="12192000" cy="6801816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91F8B80-397D-82C5-D59B-6A288D13C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9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1333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7A21D-FAF2-44FD-2C86-6C238A33C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6B32-BEE7-2935-290F-CFA780B5F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102" y="209483"/>
            <a:ext cx="6739647" cy="1325563"/>
          </a:xfrm>
        </p:spPr>
        <p:txBody>
          <a:bodyPr>
            <a:normAutofit/>
          </a:bodyPr>
          <a:lstStyle/>
          <a:p>
            <a:r>
              <a:rPr lang="en-US" sz="4800" b="1">
                <a:solidFill>
                  <a:srgbClr val="FF66CC"/>
                </a:solidFill>
                <a:latin typeface="Aptos Display" panose="020B0004020202020204" pitchFamily="34" charset="0"/>
              </a:rPr>
              <a:t>Satisfaction Prediction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332ACD-1377-2562-C4D5-D66CC967A921}"/>
              </a:ext>
            </a:extLst>
          </p:cNvPr>
          <p:cNvSpPr txBox="1"/>
          <p:nvPr/>
        </p:nvSpPr>
        <p:spPr>
          <a:xfrm>
            <a:off x="7363837" y="610654"/>
            <a:ext cx="46109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Temporal Feature Extraction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C433AB-87BF-3C4F-BF4B-A8D82C99CECB}"/>
              </a:ext>
            </a:extLst>
          </p:cNvPr>
          <p:cNvSpPr txBox="1"/>
          <p:nvPr/>
        </p:nvSpPr>
        <p:spPr>
          <a:xfrm>
            <a:off x="353576" y="1693491"/>
            <a:ext cx="1174897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latin typeface="Aptos Display" panose="020B0004020202020204" pitchFamily="34" charset="0"/>
              </a:rPr>
              <a:t>Temporal Features</a:t>
            </a:r>
          </a:p>
          <a:p>
            <a:r>
              <a:rPr lang="en-US" sz="2800">
                <a:latin typeface="Aptos Display" panose="020B0004020202020204" pitchFamily="34" charset="0"/>
              </a:rPr>
              <a:t>Extracted from interaction_date column: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>
                <a:latin typeface="Aptos Display" panose="020B0004020202020204" pitchFamily="34" charset="0"/>
              </a:rPr>
              <a:t>Day</a:t>
            </a:r>
            <a:r>
              <a:rPr lang="en-US" sz="2800">
                <a:latin typeface="Aptos Display" panose="020B0004020202020204" pitchFamily="34" charset="0"/>
              </a:rPr>
              <a:t> → Day of the month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>
                <a:latin typeface="Aptos Display" panose="020B0004020202020204" pitchFamily="34" charset="0"/>
              </a:rPr>
              <a:t>Month</a:t>
            </a:r>
            <a:r>
              <a:rPr lang="en-US" sz="2800">
                <a:latin typeface="Aptos Display" panose="020B0004020202020204" pitchFamily="34" charset="0"/>
              </a:rPr>
              <a:t> → Month number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>
                <a:latin typeface="Aptos Display" panose="020B0004020202020204" pitchFamily="34" charset="0"/>
              </a:rPr>
              <a:t>Year</a:t>
            </a:r>
            <a:r>
              <a:rPr lang="en-US" sz="2800">
                <a:latin typeface="Aptos Display" panose="020B0004020202020204" pitchFamily="34" charset="0"/>
              </a:rPr>
              <a:t> → Year of interaction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>
                <a:latin typeface="Aptos Display" panose="020B0004020202020204" pitchFamily="34" charset="0"/>
              </a:rPr>
              <a:t>Quarter</a:t>
            </a:r>
            <a:r>
              <a:rPr lang="en-US" sz="2800">
                <a:latin typeface="Aptos Display" panose="020B0004020202020204" pitchFamily="34" charset="0"/>
              </a:rPr>
              <a:t> → Seasonal trend (Q1–Q4)</a:t>
            </a:r>
            <a:endParaRPr lang="fa-IR" sz="2800">
              <a:latin typeface="Aptos Display" panose="020B00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b="1">
                <a:latin typeface="Aptos Display" panose="020B0004020202020204" pitchFamily="34" charset="0"/>
              </a:rPr>
              <a:t>Binary Indicator:</a:t>
            </a:r>
            <a:r>
              <a:rPr lang="en-US" sz="2800">
                <a:latin typeface="Aptos Display" panose="020B0004020202020204" pitchFamily="34" charset="0"/>
              </a:rPr>
              <a:t> is_holiday → Detects official holidays &amp; Fridays</a:t>
            </a:r>
            <a:endParaRPr lang="ar-SA" sz="4000">
              <a:latin typeface="Aptos Display" panose="020B0004020202020204" pitchFamily="34" charset="0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84FD88D4-3DF2-EC32-903D-F8566BBCB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9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50051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17BA9D-AF5A-D933-0F91-51FAA81C7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FD2D7-A897-9586-888D-E1DB5D4D7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102" y="209483"/>
            <a:ext cx="6739647" cy="1325563"/>
          </a:xfrm>
        </p:spPr>
        <p:txBody>
          <a:bodyPr>
            <a:normAutofit/>
          </a:bodyPr>
          <a:lstStyle/>
          <a:p>
            <a:r>
              <a:rPr lang="en-US" sz="4800" b="1">
                <a:solidFill>
                  <a:srgbClr val="FF66CC"/>
                </a:solidFill>
                <a:latin typeface="Aptos Display" panose="020B0004020202020204" pitchFamily="34" charset="0"/>
              </a:rPr>
              <a:t>Satisfaction Prediction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D8C274-7978-A1DC-69F5-6416813B32DA}"/>
              </a:ext>
            </a:extLst>
          </p:cNvPr>
          <p:cNvSpPr txBox="1"/>
          <p:nvPr/>
        </p:nvSpPr>
        <p:spPr>
          <a:xfrm>
            <a:off x="7363837" y="610654"/>
            <a:ext cx="46109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latin typeface="Aptos Display" panose="020B0004020202020204" pitchFamily="34" charset="0"/>
              </a:rPr>
              <a:t>Categorical Feature Encoding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B97C29-87DB-533D-ABB3-1E8756989288}"/>
              </a:ext>
            </a:extLst>
          </p:cNvPr>
          <p:cNvSpPr txBox="1"/>
          <p:nvPr/>
        </p:nvSpPr>
        <p:spPr>
          <a:xfrm>
            <a:off x="353576" y="1693491"/>
            <a:ext cx="1174897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latin typeface="Aptos Display" panose="020B0004020202020204" pitchFamily="34" charset="0"/>
                <a:cs typeface="B Nazanin" panose="00000400000000000000" pitchFamily="2" charset="-78"/>
              </a:rPr>
              <a:t>Features:</a:t>
            </a:r>
            <a:endParaRPr lang="en-US" sz="2800">
              <a:latin typeface="Aptos Display" panose="020B0004020202020204" pitchFamily="34" charset="0"/>
              <a:cs typeface="B Nazanin" panose="00000400000000000000" pitchFamily="2" charset="-78"/>
            </a:endParaRPr>
          </a:p>
          <a:p>
            <a:pPr lvl="1"/>
            <a:r>
              <a:rPr lang="en-US" sz="2800">
                <a:latin typeface="Aptos Display" panose="020B0004020202020204" pitchFamily="34" charset="0"/>
                <a:cs typeface="B Nazanin" panose="00000400000000000000" pitchFamily="2" charset="-78"/>
              </a:rPr>
              <a:t>interaction_type → Type of interaction (chat, call, email, etc.)</a:t>
            </a:r>
          </a:p>
          <a:p>
            <a:pPr lvl="1"/>
            <a:r>
              <a:rPr lang="en-US" sz="2800">
                <a:latin typeface="Aptos Display" panose="020B0004020202020204" pitchFamily="34" charset="0"/>
                <a:cs typeface="B Nazanin" panose="00000400000000000000" pitchFamily="2" charset="-78"/>
              </a:rPr>
              <a:t>issue_type → Type of issue reported</a:t>
            </a:r>
            <a:endParaRPr lang="fa-IR" sz="2800">
              <a:latin typeface="Aptos Display" panose="020B0004020202020204" pitchFamily="34" charset="0"/>
              <a:cs typeface="B Nazanin" panose="00000400000000000000" pitchFamily="2" charset="-78"/>
            </a:endParaRPr>
          </a:p>
          <a:p>
            <a:pPr lvl="1"/>
            <a:endParaRPr lang="en-US" sz="2800">
              <a:latin typeface="Aptos Display" panose="020B0004020202020204" pitchFamily="34" charset="0"/>
              <a:cs typeface="B Nazanin" panose="00000400000000000000" pitchFamily="2" charset="-78"/>
            </a:endParaRPr>
          </a:p>
          <a:p>
            <a:r>
              <a:rPr lang="en-US" sz="2800" b="1">
                <a:latin typeface="Aptos Display" panose="020B0004020202020204" pitchFamily="34" charset="0"/>
                <a:cs typeface="B Nazanin" panose="00000400000000000000" pitchFamily="2" charset="-78"/>
              </a:rPr>
              <a:t>Encoding:</a:t>
            </a:r>
            <a:r>
              <a:rPr lang="en-US" sz="2800">
                <a:latin typeface="Aptos Display" panose="020B0004020202020204" pitchFamily="34" charset="0"/>
                <a:cs typeface="B Nazanin" panose="00000400000000000000" pitchFamily="2" charset="-78"/>
              </a:rPr>
              <a:t> One-Hot Encoding applied to convert categories into numeric vectors</a:t>
            </a:r>
          </a:p>
          <a:p>
            <a:r>
              <a:rPr lang="en-US" sz="2800" b="1">
                <a:latin typeface="Aptos Display" panose="020B0004020202020204" pitchFamily="34" charset="0"/>
                <a:cs typeface="B Nazanin" panose="00000400000000000000" pitchFamily="2" charset="-78"/>
              </a:rPr>
              <a:t>Purpose:</a:t>
            </a:r>
            <a:r>
              <a:rPr lang="en-US" sz="2800">
                <a:latin typeface="Aptos Display" panose="020B0004020202020204" pitchFamily="34" charset="0"/>
                <a:cs typeface="B Nazanin" panose="00000400000000000000" pitchFamily="2" charset="-78"/>
              </a:rPr>
              <a:t> Enable model to process categorical data effectively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FE4218B4-0E4E-51AF-EE28-100AD04213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9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4197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698D6-A266-670B-A25E-079B1DB92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93A3D-FB75-1841-2C33-C8E8EAA3D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102" y="209483"/>
            <a:ext cx="6739647" cy="1325563"/>
          </a:xfrm>
        </p:spPr>
        <p:txBody>
          <a:bodyPr>
            <a:normAutofit/>
          </a:bodyPr>
          <a:lstStyle/>
          <a:p>
            <a:r>
              <a:rPr lang="en-US" sz="4800" b="1">
                <a:solidFill>
                  <a:srgbClr val="FF66CC"/>
                </a:solidFill>
                <a:latin typeface="Aptos Display" panose="020B0004020202020204" pitchFamily="34" charset="0"/>
              </a:rPr>
              <a:t>Satisfaction Prediction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775BDF-7715-C20B-B731-A012FDEED088}"/>
              </a:ext>
            </a:extLst>
          </p:cNvPr>
          <p:cNvSpPr txBox="1"/>
          <p:nvPr/>
        </p:nvSpPr>
        <p:spPr>
          <a:xfrm>
            <a:off x="7490297" y="610654"/>
            <a:ext cx="43709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Model Performance Metrics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25C75B-F346-3A22-1FCB-B1F6F7F04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4664961"/>
              </p:ext>
            </p:extLst>
          </p:nvPr>
        </p:nvGraphicFramePr>
        <p:xfrm>
          <a:off x="1868792" y="2422096"/>
          <a:ext cx="8454416" cy="2013807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2113604">
                  <a:extLst>
                    <a:ext uri="{9D8B030D-6E8A-4147-A177-3AD203B41FA5}">
                      <a16:colId xmlns:a16="http://schemas.microsoft.com/office/drawing/2014/main" val="851465783"/>
                    </a:ext>
                  </a:extLst>
                </a:gridCol>
                <a:gridCol w="2113604">
                  <a:extLst>
                    <a:ext uri="{9D8B030D-6E8A-4147-A177-3AD203B41FA5}">
                      <a16:colId xmlns:a16="http://schemas.microsoft.com/office/drawing/2014/main" val="3672507458"/>
                    </a:ext>
                  </a:extLst>
                </a:gridCol>
                <a:gridCol w="2113604">
                  <a:extLst>
                    <a:ext uri="{9D8B030D-6E8A-4147-A177-3AD203B41FA5}">
                      <a16:colId xmlns:a16="http://schemas.microsoft.com/office/drawing/2014/main" val="983460245"/>
                    </a:ext>
                  </a:extLst>
                </a:gridCol>
                <a:gridCol w="2113604">
                  <a:extLst>
                    <a:ext uri="{9D8B030D-6E8A-4147-A177-3AD203B41FA5}">
                      <a16:colId xmlns:a16="http://schemas.microsoft.com/office/drawing/2014/main" val="707872724"/>
                    </a:ext>
                  </a:extLst>
                </a:gridCol>
              </a:tblGrid>
              <a:tr h="6712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Class</a:t>
                      </a:r>
                    </a:p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F1-score</a:t>
                      </a:r>
                    </a:p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Recall</a:t>
                      </a:r>
                    </a:p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Precision</a:t>
                      </a:r>
                    </a:p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3636193"/>
                  </a:ext>
                </a:extLst>
              </a:tr>
              <a:tr h="671269">
                <a:tc>
                  <a:txBody>
                    <a:bodyPr/>
                    <a:lstStyle/>
                    <a:p>
                      <a:pPr algn="ctr"/>
                      <a:r>
                        <a:rPr lang="fa-IR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0.73</a:t>
                      </a:r>
                    </a:p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0.77</a:t>
                      </a:r>
                    </a:p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0.70</a:t>
                      </a:r>
                    </a:p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645373"/>
                  </a:ext>
                </a:extLst>
              </a:tr>
              <a:tr h="671269">
                <a:tc>
                  <a:txBody>
                    <a:bodyPr/>
                    <a:lstStyle/>
                    <a:p>
                      <a:pPr algn="ctr"/>
                      <a:r>
                        <a:rPr lang="fa-IR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0.61</a:t>
                      </a:r>
                    </a:p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0.61</a:t>
                      </a:r>
                    </a:p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/>
                        <a:t>0.65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085627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3F6D65A-68A1-C88B-69EB-ACFB832398D5}"/>
              </a:ext>
            </a:extLst>
          </p:cNvPr>
          <p:cNvSpPr txBox="1"/>
          <p:nvPr/>
        </p:nvSpPr>
        <p:spPr>
          <a:xfrm>
            <a:off x="177528" y="5322953"/>
            <a:ext cx="103315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latin typeface="Aptos Display" panose="020B0004020202020204" pitchFamily="34" charset="0"/>
              </a:rPr>
              <a:t>Accuracy: 69%</a:t>
            </a:r>
          </a:p>
          <a:p>
            <a:r>
              <a:rPr lang="en-US" sz="2400">
                <a:latin typeface="Aptos Display" panose="020B0004020202020204" pitchFamily="34" charset="0"/>
              </a:rPr>
              <a:t>Observation: Model detects dissatisfaction more effectively than high satisfaction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30787409-48D3-4041-B19C-2BCCA545C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39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4592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EE70F-6492-1647-8FD4-E9C0E01E1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5398"/>
            <a:ext cx="3480881" cy="1325563"/>
          </a:xfrm>
        </p:spPr>
        <p:txBody>
          <a:bodyPr>
            <a:normAutofit/>
          </a:bodyPr>
          <a:lstStyle/>
          <a:p>
            <a:r>
              <a:rPr lang="en-US" sz="4800" b="1">
                <a:solidFill>
                  <a:srgbClr val="FF66CC"/>
                </a:solidFill>
                <a:latin typeface="Aptos Display" panose="020B0004020202020204" pitchFamily="34" charset="0"/>
              </a:rPr>
              <a:t>WordCloud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8602F8-7B23-25C9-DBC0-A28F0DD875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471" y="1799617"/>
            <a:ext cx="8813058" cy="440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780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B8FAAF-C5BB-4C10-FFF7-E97EEA9B3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31F7295E-4D38-5B41-36AA-43A8F13BB313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1670465"/>
          <a:ext cx="2992028" cy="365760"/>
        </p:xfrm>
        <a:graphic>
          <a:graphicData uri="http://schemas.openxmlformats.org/drawingml/2006/table">
            <a:tbl>
              <a:tblPr/>
              <a:tblGrid>
                <a:gridCol w="2992028">
                  <a:extLst>
                    <a:ext uri="{9D8B030D-6E8A-4147-A177-3AD203B41FA5}">
                      <a16:colId xmlns:a16="http://schemas.microsoft.com/office/drawing/2014/main" val="23132954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01164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D85F353-E6B7-5365-000D-80A979FC0146}"/>
              </a:ext>
            </a:extLst>
          </p:cNvPr>
          <p:cNvSpPr txBox="1"/>
          <p:nvPr/>
        </p:nvSpPr>
        <p:spPr>
          <a:xfrm>
            <a:off x="507741" y="1250864"/>
            <a:ext cx="609437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Identification &amp; Context Data</a:t>
            </a:r>
          </a:p>
          <a:p>
            <a:endParaRPr lang="en-US" sz="2400" b="1">
              <a:latin typeface="Aptos Display" panose="020B00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B468992-95B7-1F56-D163-1DF39B69D92B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2262931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7074773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101854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F41D8A8-594D-4D81-48A6-718FE9104041}"/>
              </a:ext>
            </a:extLst>
          </p:cNvPr>
          <p:cNvGraphicFramePr>
            <a:graphicFrameLocks noGrp="1"/>
          </p:cNvGraphicFramePr>
          <p:nvPr/>
        </p:nvGraphicFramePr>
        <p:xfrm>
          <a:off x="731195" y="201000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2073808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3033275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789BB291-62CB-A0E6-D781-4882A4E69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8298405"/>
              </p:ext>
            </p:extLst>
          </p:nvPr>
        </p:nvGraphicFramePr>
        <p:xfrm>
          <a:off x="1230736" y="1615122"/>
          <a:ext cx="4984973" cy="1847798"/>
        </p:xfrm>
        <a:graphic>
          <a:graphicData uri="http://schemas.openxmlformats.org/drawingml/2006/table">
            <a:tbl>
              <a:tblPr/>
              <a:tblGrid>
                <a:gridCol w="4984973">
                  <a:extLst>
                    <a:ext uri="{9D8B030D-6E8A-4147-A177-3AD203B41FA5}">
                      <a16:colId xmlns:a16="http://schemas.microsoft.com/office/drawing/2014/main" val="807991878"/>
                    </a:ext>
                  </a:extLst>
                </a:gridCol>
              </a:tblGrid>
              <a:tr h="1847798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0">
                          <a:latin typeface="Aptos Display" panose="020B0004020202020204" pitchFamily="34" charset="0"/>
                        </a:rPr>
                        <a:t>Unique ID of each customer</a:t>
                      </a:r>
                      <a:endParaRPr lang="fa-IR" sz="2400" b="0">
                        <a:latin typeface="Aptos Display" panose="020B0004020202020204" pitchFamily="34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1">
                          <a:latin typeface="Aptos Display" panose="020B0004020202020204" pitchFamily="34" charset="0"/>
                        </a:rPr>
                        <a:t>Date of customer interaction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>
                        <a:latin typeface="Aptos Display" panose="020B0004020202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2936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B19F1EA9-B5C5-1C5A-B23D-FB0CA5AAAB5E}"/>
              </a:ext>
            </a:extLst>
          </p:cNvPr>
          <p:cNvSpPr txBox="1">
            <a:spLocks/>
          </p:cNvSpPr>
          <p:nvPr/>
        </p:nvSpPr>
        <p:spPr>
          <a:xfrm>
            <a:off x="507741" y="206753"/>
            <a:ext cx="5338582" cy="7562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FF99CC"/>
                </a:solidFill>
                <a:latin typeface="Aptos Display" panose="020B0004020202020204" pitchFamily="34" charset="0"/>
              </a:rPr>
              <a:t>Dataset Overview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F14F234-4BC6-3C43-4AD2-7B42D96C374B}"/>
              </a:ext>
            </a:extLst>
          </p:cNvPr>
          <p:cNvSpPr/>
          <p:nvPr/>
        </p:nvSpPr>
        <p:spPr>
          <a:xfrm>
            <a:off x="7876830" y="3528504"/>
            <a:ext cx="3807429" cy="1422232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/>
              <a:t>1</a:t>
            </a:r>
            <a:br>
              <a:rPr lang="en-US" b="1">
                <a:latin typeface="Aptos Display" panose="020B0004020202020204" pitchFamily="34" charset="0"/>
                <a:cs typeface="B Nazanin" panose="00000400000000000000" pitchFamily="2" charset="-78"/>
              </a:rPr>
            </a:br>
            <a:r>
              <a:rPr lang="en-US"/>
              <a:t>Min Daily Interactions</a:t>
            </a:r>
            <a:endParaRPr lang="en-US" b="1"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ECB2FFC-80AD-4694-C348-482959110283}"/>
              </a:ext>
            </a:extLst>
          </p:cNvPr>
          <p:cNvSpPr/>
          <p:nvPr/>
        </p:nvSpPr>
        <p:spPr>
          <a:xfrm>
            <a:off x="7876830" y="265057"/>
            <a:ext cx="3807429" cy="1422232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2024-10-25   to  2025-04-25</a:t>
            </a:r>
            <a:br>
              <a:rPr lang="en-US" b="1">
                <a:latin typeface="Aptos Display" panose="020B0004020202020204" pitchFamily="34" charset="0"/>
                <a:cs typeface="B Nazanin" panose="00000400000000000000" pitchFamily="2" charset="-78"/>
              </a:rPr>
            </a:br>
            <a:r>
              <a:rPr lang="en-US"/>
              <a:t>Data range</a:t>
            </a:r>
            <a:endParaRPr lang="en-US"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5B626D4-E1E3-CB4C-2008-1F0B7A221CF7}"/>
              </a:ext>
            </a:extLst>
          </p:cNvPr>
          <p:cNvSpPr/>
          <p:nvPr/>
        </p:nvSpPr>
        <p:spPr>
          <a:xfrm>
            <a:off x="7876830" y="1853345"/>
            <a:ext cx="3807429" cy="1422232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/>
              <a:t>4</a:t>
            </a:r>
          </a:p>
          <a:p>
            <a:pPr algn="ctr"/>
            <a:r>
              <a:rPr lang="en-US"/>
              <a:t>Max Daily Interactions</a:t>
            </a:r>
            <a:endParaRPr lang="en-US" b="1"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1944967-8A3E-7B98-1FBF-43C200ACBE04}"/>
              </a:ext>
            </a:extLst>
          </p:cNvPr>
          <p:cNvSpPr/>
          <p:nvPr/>
        </p:nvSpPr>
        <p:spPr>
          <a:xfrm>
            <a:off x="7876829" y="5203663"/>
            <a:ext cx="3807429" cy="1422232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/>
              <a:t>1.52 </a:t>
            </a:r>
          </a:p>
          <a:p>
            <a:pPr algn="ctr"/>
            <a:r>
              <a:rPr lang="en-US"/>
              <a:t>Avg Daily Interactions</a:t>
            </a:r>
            <a:endParaRPr lang="en-US" b="1"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19211CB5-F89E-DCCA-EBF5-D5F615A6E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292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12B3F8-6436-9638-5273-3CE36305F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C0FDAAE5-13CF-D4F6-4822-0CB445C15593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1670465"/>
          <a:ext cx="2992028" cy="365760"/>
        </p:xfrm>
        <a:graphic>
          <a:graphicData uri="http://schemas.openxmlformats.org/drawingml/2006/table">
            <a:tbl>
              <a:tblPr/>
              <a:tblGrid>
                <a:gridCol w="2992028">
                  <a:extLst>
                    <a:ext uri="{9D8B030D-6E8A-4147-A177-3AD203B41FA5}">
                      <a16:colId xmlns:a16="http://schemas.microsoft.com/office/drawing/2014/main" val="23132954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01164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379698E-3069-5791-AA6C-4084E6412FEE}"/>
              </a:ext>
            </a:extLst>
          </p:cNvPr>
          <p:cNvSpPr txBox="1"/>
          <p:nvPr/>
        </p:nvSpPr>
        <p:spPr>
          <a:xfrm>
            <a:off x="507741" y="1250864"/>
            <a:ext cx="60943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Interaction &amp; Performance Metrics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5C1E6D5-7A5E-D3D8-1473-1FE2A92D5917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2262931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7074773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101854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A96C237-B34A-A36D-41B4-EBF7123C6DD5}"/>
              </a:ext>
            </a:extLst>
          </p:cNvPr>
          <p:cNvGraphicFramePr>
            <a:graphicFrameLocks noGrp="1"/>
          </p:cNvGraphicFramePr>
          <p:nvPr/>
        </p:nvGraphicFramePr>
        <p:xfrm>
          <a:off x="731195" y="201000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2073808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3033275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B84C7762-9F7F-5C2F-9BEC-568A2E04C3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0022416"/>
              </p:ext>
            </p:extLst>
          </p:nvPr>
        </p:nvGraphicFramePr>
        <p:xfrm>
          <a:off x="1111027" y="1825503"/>
          <a:ext cx="4984973" cy="1847798"/>
        </p:xfrm>
        <a:graphic>
          <a:graphicData uri="http://schemas.openxmlformats.org/drawingml/2006/table">
            <a:tbl>
              <a:tblPr/>
              <a:tblGrid>
                <a:gridCol w="4984973">
                  <a:extLst>
                    <a:ext uri="{9D8B030D-6E8A-4147-A177-3AD203B41FA5}">
                      <a16:colId xmlns:a16="http://schemas.microsoft.com/office/drawing/2014/main" val="807991878"/>
                    </a:ext>
                  </a:extLst>
                </a:gridCol>
              </a:tblGrid>
              <a:tr h="184779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b="1">
                          <a:latin typeface="Aptos Display" panose="020B0004020202020204" pitchFamily="34" charset="0"/>
                        </a:rPr>
                        <a:t>Time taken to resolve the issue</a:t>
                      </a:r>
                      <a:endParaRPr lang="fa-IR" sz="2400" b="1">
                        <a:latin typeface="Aptos Display" panose="020B0004020202020204" pitchFamily="34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>
                          <a:latin typeface="Aptos Display" panose="020B0004020202020204" pitchFamily="34" charset="0"/>
                        </a:rPr>
                        <a:t>Category of reported issue</a:t>
                      </a:r>
                      <a:endParaRPr lang="fa-IR" sz="2400">
                        <a:latin typeface="Aptos Display" panose="020B0004020202020204" pitchFamily="34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>
                          <a:latin typeface="Aptos Display" panose="020B0004020202020204" pitchFamily="34" charset="0"/>
                        </a:rPr>
                        <a:t>Channel used (call, chat, email, etc.)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>
                        <a:latin typeface="Aptos Display" panose="020B0004020202020204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>
                        <a:latin typeface="Aptos Display" panose="020B0004020202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2936"/>
                  </a:ext>
                </a:extLst>
              </a:tr>
            </a:tbl>
          </a:graphicData>
        </a:graphic>
      </p:graphicFrame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7D64B43-F341-6E1A-5AC3-F2374846E6E1}"/>
              </a:ext>
            </a:extLst>
          </p:cNvPr>
          <p:cNvSpPr/>
          <p:nvPr/>
        </p:nvSpPr>
        <p:spPr>
          <a:xfrm>
            <a:off x="3287949" y="4550100"/>
            <a:ext cx="2301933" cy="1149856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latin typeface="Aptos Display" panose="020B0004020202020204" pitchFamily="34" charset="0"/>
                <a:cs typeface="B Nazanin" panose="00000400000000000000" pitchFamily="2" charset="-78"/>
              </a:rPr>
              <a:t>60.69</a:t>
            </a:r>
            <a:br>
              <a:rPr lang="en-US">
                <a:latin typeface="Aptos Display" panose="020B0004020202020204" pitchFamily="34" charset="0"/>
                <a:cs typeface="B Nazanin" panose="00000400000000000000" pitchFamily="2" charset="-78"/>
              </a:rPr>
            </a:br>
            <a:r>
              <a:rPr lang="en-US" sz="1600">
                <a:latin typeface="Aptos Display" panose="020B0004020202020204" pitchFamily="34" charset="0"/>
                <a:cs typeface="B Nazanin" panose="00000400000000000000" pitchFamily="2" charset="-78"/>
              </a:rPr>
              <a:t>Avg Resolution Time</a:t>
            </a:r>
            <a:endParaRPr lang="en-US"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D4A7D64-9367-8595-F224-8FBD288B8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908" y="768350"/>
            <a:ext cx="5486411" cy="3657607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4B679CE-EB06-FE5A-B715-821CDBC3F297}"/>
              </a:ext>
            </a:extLst>
          </p:cNvPr>
          <p:cNvSpPr txBox="1">
            <a:spLocks/>
          </p:cNvSpPr>
          <p:nvPr/>
        </p:nvSpPr>
        <p:spPr>
          <a:xfrm>
            <a:off x="507741" y="206753"/>
            <a:ext cx="5338582" cy="7562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FF99CC"/>
                </a:solidFill>
                <a:latin typeface="Aptos Display" panose="020B0004020202020204" pitchFamily="34" charset="0"/>
              </a:rPr>
              <a:t>Dataset Overview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2CEE61C-C15C-A01F-3EF4-729C9B740F81}"/>
              </a:ext>
            </a:extLst>
          </p:cNvPr>
          <p:cNvSpPr/>
          <p:nvPr/>
        </p:nvSpPr>
        <p:spPr>
          <a:xfrm>
            <a:off x="6602119" y="4550100"/>
            <a:ext cx="2232893" cy="1149856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latin typeface="Aptos Display" panose="020B0004020202020204" pitchFamily="34" charset="0"/>
                <a:cs typeface="B Nazanin" panose="00000400000000000000" pitchFamily="2" charset="-78"/>
              </a:rPr>
              <a:t>49.5 </a:t>
            </a:r>
          </a:p>
          <a:p>
            <a:pPr algn="ctr"/>
            <a:r>
              <a:rPr lang="en-US" sz="1400" b="1">
                <a:latin typeface="Aptos Display" panose="020B0004020202020204" pitchFamily="34" charset="0"/>
                <a:cs typeface="B Nazanin" panose="00000400000000000000" pitchFamily="2" charset="-78"/>
              </a:rPr>
              <a:t>Resolved</a:t>
            </a:r>
            <a:r>
              <a:rPr lang="en-US" sz="2000" b="1">
                <a:latin typeface="Aptos Display" panose="020B0004020202020204" pitchFamily="34" charset="0"/>
                <a:cs typeface="B Nazanin" panose="00000400000000000000" pitchFamily="2" charset="-78"/>
              </a:rPr>
              <a:t> </a:t>
            </a:r>
            <a:r>
              <a:rPr lang="en-US" sz="1400" b="1">
                <a:latin typeface="Aptos Display" panose="020B0004020202020204" pitchFamily="34" charset="0"/>
                <a:cs typeface="B Nazanin" panose="00000400000000000000" pitchFamily="2" charset="-78"/>
              </a:rPr>
              <a:t>Quickly%(under 60 min )</a:t>
            </a:r>
            <a:endParaRPr lang="en-US" sz="2000"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E579920F-8EDE-BEE4-45EE-3FA9B75FB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89650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584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BEC82-465F-E8AC-4FF2-CE2999BEF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E2D6BE6D-98D9-72CD-6B05-5F2F998432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2355725"/>
              </p:ext>
            </p:extLst>
          </p:nvPr>
        </p:nvGraphicFramePr>
        <p:xfrm>
          <a:off x="636389" y="1670465"/>
          <a:ext cx="2992028" cy="365760"/>
        </p:xfrm>
        <a:graphic>
          <a:graphicData uri="http://schemas.openxmlformats.org/drawingml/2006/table">
            <a:tbl>
              <a:tblPr/>
              <a:tblGrid>
                <a:gridCol w="2992028">
                  <a:extLst>
                    <a:ext uri="{9D8B030D-6E8A-4147-A177-3AD203B41FA5}">
                      <a16:colId xmlns:a16="http://schemas.microsoft.com/office/drawing/2014/main" val="23132954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01164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BCA403E-6BD0-0088-CB0C-98AA5CA5961A}"/>
              </a:ext>
            </a:extLst>
          </p:cNvPr>
          <p:cNvSpPr txBox="1"/>
          <p:nvPr/>
        </p:nvSpPr>
        <p:spPr>
          <a:xfrm>
            <a:off x="507741" y="1250864"/>
            <a:ext cx="60943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Interaction &amp; Performance Metrics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7E52C2F-ACC1-7E6A-3662-6C44FD8DCF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847600"/>
              </p:ext>
            </p:extLst>
          </p:nvPr>
        </p:nvGraphicFramePr>
        <p:xfrm>
          <a:off x="636389" y="2262931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7074773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101854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A02BF4C-41BC-FF78-B6DF-CDBE54C1A6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803368"/>
              </p:ext>
            </p:extLst>
          </p:nvPr>
        </p:nvGraphicFramePr>
        <p:xfrm>
          <a:off x="731195" y="201000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2073808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3033275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8A39482D-5975-29DE-7ABE-DA9256E6DC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0710234"/>
              </p:ext>
            </p:extLst>
          </p:nvPr>
        </p:nvGraphicFramePr>
        <p:xfrm>
          <a:off x="1111027" y="1825503"/>
          <a:ext cx="4984973" cy="1847798"/>
        </p:xfrm>
        <a:graphic>
          <a:graphicData uri="http://schemas.openxmlformats.org/drawingml/2006/table">
            <a:tbl>
              <a:tblPr/>
              <a:tblGrid>
                <a:gridCol w="4984973">
                  <a:extLst>
                    <a:ext uri="{9D8B030D-6E8A-4147-A177-3AD203B41FA5}">
                      <a16:colId xmlns:a16="http://schemas.microsoft.com/office/drawing/2014/main" val="807991878"/>
                    </a:ext>
                  </a:extLst>
                </a:gridCol>
              </a:tblGrid>
              <a:tr h="184779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>
                          <a:latin typeface="Aptos Display" panose="020B0004020202020204" pitchFamily="34" charset="0"/>
                        </a:rPr>
                        <a:t>Time taken to resolve the issue</a:t>
                      </a:r>
                      <a:endParaRPr lang="fa-IR" sz="2400">
                        <a:latin typeface="Aptos Display" panose="020B0004020202020204" pitchFamily="34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1">
                          <a:latin typeface="Aptos Display" panose="020B0004020202020204" pitchFamily="34" charset="0"/>
                        </a:rPr>
                        <a:t>Category of reported issue</a:t>
                      </a:r>
                      <a:endParaRPr lang="fa-IR" sz="2400" b="1">
                        <a:latin typeface="Aptos Display" panose="020B0004020202020204" pitchFamily="34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>
                          <a:latin typeface="Aptos Display" panose="020B0004020202020204" pitchFamily="34" charset="0"/>
                        </a:rPr>
                        <a:t>Channel used (call, chat, email, etc.)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>
                        <a:latin typeface="Aptos Display" panose="020B0004020202020204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>
                        <a:latin typeface="Aptos Display" panose="020B0004020202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2936"/>
                  </a:ext>
                </a:extLst>
              </a:tr>
            </a:tbl>
          </a:graphicData>
        </a:graphic>
      </p:graphicFrame>
      <p:pic>
        <p:nvPicPr>
          <p:cNvPr id="23" name="Picture 22">
            <a:extLst>
              <a:ext uri="{FF2B5EF4-FFF2-40B4-BE49-F238E27FC236}">
                <a16:creationId xmlns:a16="http://schemas.microsoft.com/office/drawing/2014/main" id="{0B6F6EA4-478A-1B56-D876-7B9C6AC24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360" y="667712"/>
            <a:ext cx="5693507" cy="3416104"/>
          </a:xfrm>
          <a:prstGeom prst="rect">
            <a:avLst/>
          </a:prstGeom>
        </p:spPr>
      </p:pic>
      <p:sp>
        <p:nvSpPr>
          <p:cNvPr id="33" name="Title 1">
            <a:extLst>
              <a:ext uri="{FF2B5EF4-FFF2-40B4-BE49-F238E27FC236}">
                <a16:creationId xmlns:a16="http://schemas.microsoft.com/office/drawing/2014/main" id="{B6CE1E14-482D-07B4-8537-A1DBC63235B0}"/>
              </a:ext>
            </a:extLst>
          </p:cNvPr>
          <p:cNvSpPr txBox="1">
            <a:spLocks/>
          </p:cNvSpPr>
          <p:nvPr/>
        </p:nvSpPr>
        <p:spPr>
          <a:xfrm>
            <a:off x="507741" y="206753"/>
            <a:ext cx="5338582" cy="7562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FF99CC"/>
                </a:solidFill>
                <a:latin typeface="Aptos Display" panose="020B0004020202020204" pitchFamily="34" charset="0"/>
              </a:rPr>
              <a:t>Dataset Overview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E83261E-B6B6-D23D-0B28-9FCD9F08B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451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5625C-7CD0-FAE7-9F90-8C13AE0CD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B4A0AB7C-DF13-35A5-4DDD-521404E3D23F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1670465"/>
          <a:ext cx="2992028" cy="365760"/>
        </p:xfrm>
        <a:graphic>
          <a:graphicData uri="http://schemas.openxmlformats.org/drawingml/2006/table">
            <a:tbl>
              <a:tblPr/>
              <a:tblGrid>
                <a:gridCol w="2992028">
                  <a:extLst>
                    <a:ext uri="{9D8B030D-6E8A-4147-A177-3AD203B41FA5}">
                      <a16:colId xmlns:a16="http://schemas.microsoft.com/office/drawing/2014/main" val="23132954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01164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5251D3A-EDDD-8ADD-7A65-ECB47523841B}"/>
              </a:ext>
            </a:extLst>
          </p:cNvPr>
          <p:cNvSpPr txBox="1"/>
          <p:nvPr/>
        </p:nvSpPr>
        <p:spPr>
          <a:xfrm>
            <a:off x="507741" y="1250864"/>
            <a:ext cx="60943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latin typeface="Aptos Display" panose="020B0004020202020204" pitchFamily="34" charset="0"/>
              </a:rPr>
              <a:t>Interaction &amp; Performance Metrics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5A8038B-0FD9-95B7-02D9-67367B00E322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2262931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7074773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101854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30881A4-3A27-EFC1-41C6-5FF2DE566461}"/>
              </a:ext>
            </a:extLst>
          </p:cNvPr>
          <p:cNvGraphicFramePr>
            <a:graphicFrameLocks noGrp="1"/>
          </p:cNvGraphicFramePr>
          <p:nvPr/>
        </p:nvGraphicFramePr>
        <p:xfrm>
          <a:off x="731195" y="201000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2073808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3033275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9ECE42BF-40CB-7035-327B-5BBB3E4A83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3507015"/>
              </p:ext>
            </p:extLst>
          </p:nvPr>
        </p:nvGraphicFramePr>
        <p:xfrm>
          <a:off x="1111027" y="1825503"/>
          <a:ext cx="5491092" cy="1847798"/>
        </p:xfrm>
        <a:graphic>
          <a:graphicData uri="http://schemas.openxmlformats.org/drawingml/2006/table">
            <a:tbl>
              <a:tblPr/>
              <a:tblGrid>
                <a:gridCol w="5491092">
                  <a:extLst>
                    <a:ext uri="{9D8B030D-6E8A-4147-A177-3AD203B41FA5}">
                      <a16:colId xmlns:a16="http://schemas.microsoft.com/office/drawing/2014/main" val="807991878"/>
                    </a:ext>
                  </a:extLst>
                </a:gridCol>
              </a:tblGrid>
              <a:tr h="1847798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>
                          <a:latin typeface="Aptos Display" panose="020B0004020202020204" pitchFamily="34" charset="0"/>
                        </a:rPr>
                        <a:t>Time taken to resolve the issue</a:t>
                      </a:r>
                      <a:endParaRPr lang="fa-IR" sz="2400">
                        <a:latin typeface="Aptos Display" panose="020B0004020202020204" pitchFamily="34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0">
                          <a:latin typeface="Aptos Display" panose="020B0004020202020204" pitchFamily="34" charset="0"/>
                        </a:rPr>
                        <a:t>Category of reported issue</a:t>
                      </a:r>
                      <a:endParaRPr lang="fa-IR" sz="2400" b="0">
                        <a:latin typeface="Aptos Display" panose="020B0004020202020204" pitchFamily="34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1">
                          <a:latin typeface="Aptos Display" panose="020B0004020202020204" pitchFamily="34" charset="0"/>
                        </a:rPr>
                        <a:t>Channel used (call, chat, email, etc.)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>
                        <a:latin typeface="Aptos Display" panose="020B0004020202020204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>
                        <a:latin typeface="Aptos Display" panose="020B0004020202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40293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FA99CC2E-428A-952E-377E-BB527AB87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119" y="559270"/>
            <a:ext cx="5543154" cy="355594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2C8CEE7-488B-40B8-7C20-8DBA12D05155}"/>
              </a:ext>
            </a:extLst>
          </p:cNvPr>
          <p:cNvSpPr txBox="1">
            <a:spLocks/>
          </p:cNvSpPr>
          <p:nvPr/>
        </p:nvSpPr>
        <p:spPr>
          <a:xfrm>
            <a:off x="493285" y="181158"/>
            <a:ext cx="5338582" cy="7562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FF99CC"/>
                </a:solidFill>
                <a:latin typeface="Aptos Display" panose="020B0004020202020204" pitchFamily="34" charset="0"/>
              </a:rPr>
              <a:t>Dataset Overview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64178A7-37FA-2BE6-2A04-2C755546E2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090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7BD0B-8D75-D8D6-092F-18F6E5CEC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3A1034E5-D628-4D3D-1DE0-BEB6FD0B838D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381841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4778087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076375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849D2282-C6A3-F301-B0F2-47C1EAAD7043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1670465"/>
          <a:ext cx="2992028" cy="365760"/>
        </p:xfrm>
        <a:graphic>
          <a:graphicData uri="http://schemas.openxmlformats.org/drawingml/2006/table">
            <a:tbl>
              <a:tblPr/>
              <a:tblGrid>
                <a:gridCol w="2992028">
                  <a:extLst>
                    <a:ext uri="{9D8B030D-6E8A-4147-A177-3AD203B41FA5}">
                      <a16:colId xmlns:a16="http://schemas.microsoft.com/office/drawing/2014/main" val="23132954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01164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C3CAF96-D297-1D7F-78F1-3BC13932A892}"/>
              </a:ext>
            </a:extLst>
          </p:cNvPr>
          <p:cNvSpPr txBox="1"/>
          <p:nvPr/>
        </p:nvSpPr>
        <p:spPr>
          <a:xfrm>
            <a:off x="507741" y="1250864"/>
            <a:ext cx="60943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/>
              <a:t>Feedback &amp; Sentiment Data</a:t>
            </a:r>
            <a:endParaRPr lang="en-US" sz="2400" b="1">
              <a:latin typeface="Aptos Display" panose="020B00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8E2A276-952D-A138-7367-8B831DBDB55E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2262931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7074773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101854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FD35514-AF8E-152C-06C2-508EA08D79B5}"/>
              </a:ext>
            </a:extLst>
          </p:cNvPr>
          <p:cNvGraphicFramePr>
            <a:graphicFrameLocks noGrp="1"/>
          </p:cNvGraphicFramePr>
          <p:nvPr/>
        </p:nvGraphicFramePr>
        <p:xfrm>
          <a:off x="731195" y="201000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2073808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303327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FD432A7-CCB9-D7D4-F9F7-1E02597CBC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025477"/>
              </p:ext>
            </p:extLst>
          </p:nvPr>
        </p:nvGraphicFramePr>
        <p:xfrm>
          <a:off x="1111425" y="1881931"/>
          <a:ext cx="6709614" cy="1493520"/>
        </p:xfrm>
        <a:graphic>
          <a:graphicData uri="http://schemas.openxmlformats.org/drawingml/2006/table">
            <a:tbl>
              <a:tblPr/>
              <a:tblGrid>
                <a:gridCol w="6709614">
                  <a:extLst>
                    <a:ext uri="{9D8B030D-6E8A-4147-A177-3AD203B41FA5}">
                      <a16:colId xmlns:a16="http://schemas.microsoft.com/office/drawing/2014/main" val="3910494475"/>
                    </a:ext>
                  </a:extLst>
                </a:gridCol>
              </a:tblGrid>
              <a:tr h="141927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b="1">
                          <a:latin typeface="Aptos Display" panose="020B0004020202020204" pitchFamily="34" charset="0"/>
                        </a:rPr>
                        <a:t>Short text excerpt from the conversation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>
                          <a:latin typeface="Aptos Display" panose="020B0004020202020204" pitchFamily="34" charset="0"/>
                        </a:rPr>
                        <a:t>Customer rating (1 to 5)</a:t>
                      </a:r>
                      <a:endParaRPr lang="fa-IR" sz="2800">
                        <a:latin typeface="Aptos Display" panose="020B0004020202020204" pitchFamily="34" charset="0"/>
                      </a:endParaRPr>
                    </a:p>
                    <a:p>
                      <a:pPr>
                        <a:buNone/>
                      </a:pPr>
                      <a:endParaRPr lang="fa-IR"/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0922043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35077D38-D6A6-369F-28B7-42597C5F6A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870" y="3039586"/>
            <a:ext cx="6972260" cy="348613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B215E735-EED7-87FE-EE94-8B664F8716CF}"/>
              </a:ext>
            </a:extLst>
          </p:cNvPr>
          <p:cNvSpPr txBox="1">
            <a:spLocks/>
          </p:cNvSpPr>
          <p:nvPr/>
        </p:nvSpPr>
        <p:spPr>
          <a:xfrm>
            <a:off x="507741" y="206753"/>
            <a:ext cx="5338582" cy="7562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FF99CC"/>
                </a:solidFill>
                <a:latin typeface="Aptos Display" panose="020B0004020202020204" pitchFamily="34" charset="0"/>
              </a:rPr>
              <a:t>Dataset Overview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A85AE1F-86B2-2C5B-7D34-6AC320876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05525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676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1C9A2-F58F-9B9C-6818-A43783B78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D4A09-4FCC-19CC-1AB6-DE58815D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740" y="206753"/>
            <a:ext cx="5727689" cy="756223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FF99CC"/>
                </a:solidFill>
                <a:latin typeface="Aptos Display" panose="020B0004020202020204" pitchFamily="34" charset="0"/>
              </a:rPr>
              <a:t>Dataset Overview</a:t>
            </a: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5001C804-A9CE-8968-80A0-EA241EAB9B6F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381841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4778087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076375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C1E0A663-1B2E-31CC-525C-D613F5871CCD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1670465"/>
          <a:ext cx="2992028" cy="365760"/>
        </p:xfrm>
        <a:graphic>
          <a:graphicData uri="http://schemas.openxmlformats.org/drawingml/2006/table">
            <a:tbl>
              <a:tblPr/>
              <a:tblGrid>
                <a:gridCol w="2992028">
                  <a:extLst>
                    <a:ext uri="{9D8B030D-6E8A-4147-A177-3AD203B41FA5}">
                      <a16:colId xmlns:a16="http://schemas.microsoft.com/office/drawing/2014/main" val="23132954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01164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E87C217-3304-128C-EEA7-3AC60819F236}"/>
              </a:ext>
            </a:extLst>
          </p:cNvPr>
          <p:cNvSpPr txBox="1"/>
          <p:nvPr/>
        </p:nvSpPr>
        <p:spPr>
          <a:xfrm>
            <a:off x="507741" y="1250864"/>
            <a:ext cx="60943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/>
              <a:t>Feedback &amp; Sentiment Data</a:t>
            </a:r>
            <a:endParaRPr lang="en-US" sz="2400" b="1">
              <a:latin typeface="Aptos Display" panose="020B00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BD8BF9D-E664-AC97-E95A-C9E3A5017AA5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2262931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7074773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101854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75DD4D3-31BF-38B4-1504-169DC9893D5F}"/>
              </a:ext>
            </a:extLst>
          </p:cNvPr>
          <p:cNvGraphicFramePr>
            <a:graphicFrameLocks noGrp="1"/>
          </p:cNvGraphicFramePr>
          <p:nvPr/>
        </p:nvGraphicFramePr>
        <p:xfrm>
          <a:off x="731195" y="201000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2073808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303327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E911873-A1F8-0D2E-EE85-5149AE317A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0603636"/>
              </p:ext>
            </p:extLst>
          </p:nvPr>
        </p:nvGraphicFramePr>
        <p:xfrm>
          <a:off x="1111425" y="1881931"/>
          <a:ext cx="6709614" cy="1493520"/>
        </p:xfrm>
        <a:graphic>
          <a:graphicData uri="http://schemas.openxmlformats.org/drawingml/2006/table">
            <a:tbl>
              <a:tblPr/>
              <a:tblGrid>
                <a:gridCol w="6709614">
                  <a:extLst>
                    <a:ext uri="{9D8B030D-6E8A-4147-A177-3AD203B41FA5}">
                      <a16:colId xmlns:a16="http://schemas.microsoft.com/office/drawing/2014/main" val="3910494475"/>
                    </a:ext>
                  </a:extLst>
                </a:gridCol>
              </a:tblGrid>
              <a:tr h="141927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b="0">
                          <a:latin typeface="Aptos Display" panose="020B0004020202020204" pitchFamily="34" charset="0"/>
                        </a:rPr>
                        <a:t>Short text excerpt from the conversation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b="1">
                          <a:latin typeface="Aptos Display" panose="020B0004020202020204" pitchFamily="34" charset="0"/>
                        </a:rPr>
                        <a:t>Customer rating (1 to 5)</a:t>
                      </a:r>
                      <a:endParaRPr lang="fa-IR" sz="2800" b="1">
                        <a:latin typeface="Aptos Display" panose="020B0004020202020204" pitchFamily="34" charset="0"/>
                      </a:endParaRPr>
                    </a:p>
                    <a:p>
                      <a:pPr>
                        <a:buNone/>
                      </a:pPr>
                      <a:endParaRPr lang="fa-IR"/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0922043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3B99E728-5BB8-CE5E-F204-63EEC255FE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571" y="549203"/>
            <a:ext cx="4742633" cy="3161755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653A20A-DD11-9B3A-0461-52FA6227D6DF}"/>
              </a:ext>
            </a:extLst>
          </p:cNvPr>
          <p:cNvSpPr/>
          <p:nvPr/>
        </p:nvSpPr>
        <p:spPr>
          <a:xfrm>
            <a:off x="4987045" y="4565174"/>
            <a:ext cx="2003900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latin typeface="Aptos Display" panose="020B0004020202020204" pitchFamily="34" charset="0"/>
                <a:cs typeface="B Nazanin" panose="00000400000000000000" pitchFamily="2" charset="-78"/>
              </a:rPr>
              <a:t>0.46</a:t>
            </a:r>
            <a:br>
              <a:rPr lang="en-US">
                <a:latin typeface="Aptos Display" panose="020B0004020202020204" pitchFamily="34" charset="0"/>
                <a:cs typeface="B Nazanin" panose="00000400000000000000" pitchFamily="2" charset="-78"/>
              </a:rPr>
            </a:br>
            <a:r>
              <a:rPr lang="en-US" sz="1600">
                <a:latin typeface="Aptos Display" panose="020B0004020202020204" pitchFamily="34" charset="0"/>
                <a:cs typeface="B Nazanin" panose="00000400000000000000" pitchFamily="2" charset="-78"/>
              </a:rPr>
              <a:t>overall satisfaction%</a:t>
            </a:r>
            <a:endParaRPr lang="en-US"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B4DC114-ADBA-7B50-5038-C48373B4D675}"/>
              </a:ext>
            </a:extLst>
          </p:cNvPr>
          <p:cNvSpPr/>
          <p:nvPr/>
        </p:nvSpPr>
        <p:spPr>
          <a:xfrm>
            <a:off x="8800958" y="4565173"/>
            <a:ext cx="2003900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latin typeface="Aptos Display" panose="020B0004020202020204" pitchFamily="34" charset="0"/>
                <a:cs typeface="B Nazanin" panose="00000400000000000000" pitchFamily="2" charset="-78"/>
              </a:rPr>
              <a:t>0.35</a:t>
            </a:r>
            <a:br>
              <a:rPr lang="en-US">
                <a:latin typeface="Aptos Display" panose="020B0004020202020204" pitchFamily="34" charset="0"/>
                <a:cs typeface="B Nazanin" panose="00000400000000000000" pitchFamily="2" charset="-78"/>
              </a:rPr>
            </a:br>
            <a:r>
              <a:rPr lang="en-US" sz="1600">
                <a:latin typeface="Aptos Display" panose="020B0004020202020204" pitchFamily="34" charset="0"/>
                <a:cs typeface="B Nazanin" panose="00000400000000000000" pitchFamily="2" charset="-78"/>
              </a:rPr>
              <a:t>overall Disatisfaction%</a:t>
            </a:r>
            <a:endParaRPr lang="en-US"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AD7C0E4-D692-1CDE-0C71-6CA9CFB6DFFE}"/>
              </a:ext>
            </a:extLst>
          </p:cNvPr>
          <p:cNvSpPr/>
          <p:nvPr/>
        </p:nvSpPr>
        <p:spPr>
          <a:xfrm>
            <a:off x="1173132" y="4565174"/>
            <a:ext cx="2003900" cy="982493"/>
          </a:xfrm>
          <a:prstGeom prst="roundRect">
            <a:avLst/>
          </a:prstGeom>
          <a:solidFill>
            <a:srgbClr val="FF99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latin typeface="Aptos Display" panose="020B0004020202020204" pitchFamily="34" charset="0"/>
                <a:cs typeface="B Nazanin" panose="00000400000000000000" pitchFamily="2" charset="-78"/>
              </a:rPr>
              <a:t>3.13</a:t>
            </a:r>
            <a:br>
              <a:rPr lang="en-US">
                <a:latin typeface="Aptos Display" panose="020B0004020202020204" pitchFamily="34" charset="0"/>
                <a:cs typeface="B Nazanin" panose="00000400000000000000" pitchFamily="2" charset="-78"/>
              </a:rPr>
            </a:br>
            <a:r>
              <a:rPr lang="en-US" sz="1600">
                <a:latin typeface="Aptos Display" panose="020B0004020202020204" pitchFamily="34" charset="0"/>
                <a:cs typeface="B Nazanin" panose="00000400000000000000" pitchFamily="2" charset="-78"/>
              </a:rPr>
              <a:t>Avg Satisfaction</a:t>
            </a:r>
            <a:endParaRPr lang="en-US">
              <a:latin typeface="Aptos Display" panose="020B0004020202020204" pitchFamily="34" charset="0"/>
              <a:cs typeface="B Nazanin" panose="00000400000000000000" pitchFamily="2" charset="-78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6FDDAD9-E01B-D747-99F2-E41353860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61751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6333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A8A46-DD41-1EFD-0587-6FD4B9114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6800D-6B31-7F79-BCE0-2BDBCCC26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740" y="206753"/>
            <a:ext cx="5494225" cy="756223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FF99CC"/>
                </a:solidFill>
                <a:latin typeface="Aptos Display" panose="020B0004020202020204" pitchFamily="34" charset="0"/>
              </a:rPr>
              <a:t>Dataset Overview</a:t>
            </a: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F73F5741-1FC1-E1E2-FDD1-1D3645B44726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381841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4778087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076375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D75403EF-9D8C-77CE-F720-B4314E0DA71F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1670465"/>
          <a:ext cx="2992028" cy="365760"/>
        </p:xfrm>
        <a:graphic>
          <a:graphicData uri="http://schemas.openxmlformats.org/drawingml/2006/table">
            <a:tbl>
              <a:tblPr/>
              <a:tblGrid>
                <a:gridCol w="2992028">
                  <a:extLst>
                    <a:ext uri="{9D8B030D-6E8A-4147-A177-3AD203B41FA5}">
                      <a16:colId xmlns:a16="http://schemas.microsoft.com/office/drawing/2014/main" val="23132954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01164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CF59363-ABF8-C935-F52D-347207831C74}"/>
              </a:ext>
            </a:extLst>
          </p:cNvPr>
          <p:cNvSpPr txBox="1"/>
          <p:nvPr/>
        </p:nvSpPr>
        <p:spPr>
          <a:xfrm>
            <a:off x="507741" y="1250864"/>
            <a:ext cx="60943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/>
              <a:t>Feedback &amp; Sentiment Data</a:t>
            </a:r>
            <a:endParaRPr lang="en-US" sz="2400" b="1">
              <a:latin typeface="Aptos Display" panose="020B00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1A458B3C-C9AA-4ADC-931E-F1553C41BF77}"/>
              </a:ext>
            </a:extLst>
          </p:cNvPr>
          <p:cNvGraphicFramePr>
            <a:graphicFrameLocks noGrp="1"/>
          </p:cNvGraphicFramePr>
          <p:nvPr/>
        </p:nvGraphicFramePr>
        <p:xfrm>
          <a:off x="636389" y="2262931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7074773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1018546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B1D7463-5876-47A9-E22E-E94957B0A60E}"/>
              </a:ext>
            </a:extLst>
          </p:cNvPr>
          <p:cNvGraphicFramePr>
            <a:graphicFrameLocks noGrp="1"/>
          </p:cNvGraphicFramePr>
          <p:nvPr/>
        </p:nvGraphicFramePr>
        <p:xfrm>
          <a:off x="731195" y="2010004"/>
          <a:ext cx="10515600" cy="365760"/>
        </p:xfrm>
        <a:graphic>
          <a:graphicData uri="http://schemas.openxmlformats.org/drawingml/2006/table">
            <a:tbl>
              <a:tblPr/>
              <a:tblGrid>
                <a:gridCol w="10515600">
                  <a:extLst>
                    <a:ext uri="{9D8B030D-6E8A-4147-A177-3AD203B41FA5}">
                      <a16:colId xmlns:a16="http://schemas.microsoft.com/office/drawing/2014/main" val="2073808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303327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0F3E59A-CE57-90A0-8162-07B49FE01185}"/>
              </a:ext>
            </a:extLst>
          </p:cNvPr>
          <p:cNvGraphicFramePr>
            <a:graphicFrameLocks noGrp="1"/>
          </p:cNvGraphicFramePr>
          <p:nvPr/>
        </p:nvGraphicFramePr>
        <p:xfrm>
          <a:off x="1111425" y="1881931"/>
          <a:ext cx="6709614" cy="1493520"/>
        </p:xfrm>
        <a:graphic>
          <a:graphicData uri="http://schemas.openxmlformats.org/drawingml/2006/table">
            <a:tbl>
              <a:tblPr/>
              <a:tblGrid>
                <a:gridCol w="6709614">
                  <a:extLst>
                    <a:ext uri="{9D8B030D-6E8A-4147-A177-3AD203B41FA5}">
                      <a16:colId xmlns:a16="http://schemas.microsoft.com/office/drawing/2014/main" val="3910494475"/>
                    </a:ext>
                  </a:extLst>
                </a:gridCol>
              </a:tblGrid>
              <a:tr h="1419275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b="0">
                          <a:latin typeface="Aptos Display" panose="020B0004020202020204" pitchFamily="34" charset="0"/>
                        </a:rPr>
                        <a:t>Short text excerpt from the conversation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800" b="1">
                          <a:latin typeface="Aptos Display" panose="020B0004020202020204" pitchFamily="34" charset="0"/>
                        </a:rPr>
                        <a:t>Customer rating (1 to 5)</a:t>
                      </a:r>
                      <a:endParaRPr lang="fa-IR" sz="2800" b="1">
                        <a:latin typeface="Aptos Display" panose="020B0004020202020204" pitchFamily="34" charset="0"/>
                      </a:endParaRPr>
                    </a:p>
                    <a:p>
                      <a:pPr>
                        <a:buNone/>
                      </a:pPr>
                      <a:endParaRPr lang="fa-IR"/>
                    </a:p>
                    <a:p>
                      <a:pPr>
                        <a:buNone/>
                      </a:pP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0922043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EFC046E7-1F1F-FE42-C1A3-F13D310C87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593" y="3039586"/>
            <a:ext cx="8418814" cy="3691568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98CAAD7D-D515-DD86-3153-F770220CF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20116"/>
            <a:ext cx="75247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5672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629</Words>
  <Application>Microsoft Office PowerPoint</Application>
  <PresentationFormat>Widescreen</PresentationFormat>
  <Paragraphs>170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Aptos Display</vt:lpstr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Dataset Overview</vt:lpstr>
      <vt:lpstr>Dataset Overview</vt:lpstr>
      <vt:lpstr>Data Gaps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Satisfaction Prediction</vt:lpstr>
      <vt:lpstr>Satisfaction Prediction</vt:lpstr>
      <vt:lpstr>PowerPoint Presentation</vt:lpstr>
      <vt:lpstr>Satisfaction Prediction</vt:lpstr>
      <vt:lpstr>Satisfaction Prediction</vt:lpstr>
      <vt:lpstr>Satisfaction Prediction</vt:lpstr>
      <vt:lpstr>WordCloud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m.s mirshamsi</dc:creator>
  <cp:lastModifiedBy>m.s mirshamsi</cp:lastModifiedBy>
  <cp:revision>3</cp:revision>
  <dcterms:created xsi:type="dcterms:W3CDTF">2025-10-26T07:57:34Z</dcterms:created>
  <dcterms:modified xsi:type="dcterms:W3CDTF">2025-10-27T08:12:11Z</dcterms:modified>
</cp:coreProperties>
</file>

<file path=docProps/thumbnail.jpeg>
</file>